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62" r:id="rId3"/>
    <p:sldId id="263" r:id="rId4"/>
    <p:sldId id="264" r:id="rId5"/>
    <p:sldId id="265" r:id="rId6"/>
    <p:sldId id="266" r:id="rId7"/>
    <p:sldId id="267" r:id="rId8"/>
    <p:sldId id="257" r:id="rId9"/>
    <p:sldId id="269" r:id="rId10"/>
    <p:sldId id="270" r:id="rId11"/>
    <p:sldId id="271" r:id="rId12"/>
    <p:sldId id="259" r:id="rId13"/>
    <p:sldId id="261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 varScale="1">
        <p:scale>
          <a:sx n="99" d="100"/>
          <a:sy n="99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2678C-EC0B-40A4-890E-B052A5661D0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25257C-B4D9-401C-858C-D5C6061EC7E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PI interviews (What and Where)</a:t>
          </a:r>
          <a:endParaRPr lang="en-US" dirty="0">
            <a:solidFill>
              <a:schemeClr val="tx2"/>
            </a:solidFill>
          </a:endParaRPr>
        </a:p>
      </dgm:t>
    </dgm:pt>
    <dgm:pt modelId="{90CC838C-B858-46B0-83D6-F1A02BD2CFCA}" type="parTrans" cxnId="{03422CC3-1F7B-44ED-8ADF-7506E1805A86}">
      <dgm:prSet/>
      <dgm:spPr/>
      <dgm:t>
        <a:bodyPr/>
        <a:lstStyle/>
        <a:p>
          <a:endParaRPr lang="en-US"/>
        </a:p>
      </dgm:t>
    </dgm:pt>
    <dgm:pt modelId="{A26E29BE-F582-4207-89E1-EB511DF1DCA4}" type="sibTrans" cxnId="{03422CC3-1F7B-44ED-8ADF-7506E1805A86}">
      <dgm:prSet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6ECCADAE-039D-4B3C-954C-0D44C0AC5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IT Support Staff interviews (GCC)</a:t>
          </a:r>
          <a:endParaRPr lang="en-US" dirty="0">
            <a:solidFill>
              <a:schemeClr val="tx2"/>
            </a:solidFill>
          </a:endParaRPr>
        </a:p>
      </dgm:t>
    </dgm:pt>
    <dgm:pt modelId="{DEF5F8EF-7718-49EC-98E9-B8E019B79C8A}" type="parTrans" cxnId="{0C379986-9016-4D72-8159-AAC9998F4791}">
      <dgm:prSet/>
      <dgm:spPr/>
      <dgm:t>
        <a:bodyPr/>
        <a:lstStyle/>
        <a:p>
          <a:endParaRPr lang="en-US"/>
        </a:p>
      </dgm:t>
    </dgm:pt>
    <dgm:pt modelId="{7287116F-5507-436A-AC57-37E4A76CD99D}" type="sibTrans" cxnId="{0C379986-9016-4D72-8159-AAC9998F4791}">
      <dgm:prSet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D3ABFD37-47A3-4002-B03B-DDBED0D88F2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solidFill>
                <a:schemeClr val="tx2"/>
              </a:solidFill>
            </a:rPr>
            <a:t>eIRB</a:t>
          </a:r>
          <a:r>
            <a:rPr lang="en-US" dirty="0" smtClean="0">
              <a:solidFill>
                <a:schemeClr val="tx2"/>
              </a:solidFill>
            </a:rPr>
            <a:t> (RDSP) &amp; ISOP review</a:t>
          </a:r>
          <a:endParaRPr lang="en-US" dirty="0">
            <a:solidFill>
              <a:schemeClr val="tx2"/>
            </a:solidFill>
          </a:endParaRPr>
        </a:p>
      </dgm:t>
    </dgm:pt>
    <dgm:pt modelId="{F1F06F9D-24D8-4455-BAE8-F7A4F6BF434D}" type="parTrans" cxnId="{DC430315-AD56-45D7-96A3-0ADDDF909A76}">
      <dgm:prSet/>
      <dgm:spPr/>
      <dgm:t>
        <a:bodyPr/>
        <a:lstStyle/>
        <a:p>
          <a:endParaRPr lang="en-US"/>
        </a:p>
      </dgm:t>
    </dgm:pt>
    <dgm:pt modelId="{53BB5899-A86F-41A2-8E29-9A36070DD592}" type="sibTrans" cxnId="{DC430315-AD56-45D7-96A3-0ADDDF909A76}">
      <dgm:prSet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D164E7A0-C837-4BCE-962F-24747CF9F663}" type="pres">
      <dgm:prSet presAssocID="{E2A2678C-EC0B-40A4-890E-B052A5661D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C37AE0-B61A-41BD-948E-A70E54C34F10}" type="pres">
      <dgm:prSet presAssocID="{7F25257C-B4D9-401C-858C-D5C6061EC7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39455-35B9-4EC1-891D-5635F855A83D}" type="pres">
      <dgm:prSet presAssocID="{A26E29BE-F582-4207-89E1-EB511DF1DCA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69A9EC3-1D26-4F9B-B035-824356524970}" type="pres">
      <dgm:prSet presAssocID="{A26E29BE-F582-4207-89E1-EB511DF1DCA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748963C-1320-4FB8-A063-E0B7398C1F3F}" type="pres">
      <dgm:prSet presAssocID="{6ECCADAE-039D-4B3C-954C-0D44C0AC5D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2F63C-BD91-46A5-8683-2A676FCC1C51}" type="pres">
      <dgm:prSet presAssocID="{7287116F-5507-436A-AC57-37E4A76CD9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5D4757D-63C9-4CBC-9DD8-CB1A80F005ED}" type="pres">
      <dgm:prSet presAssocID="{7287116F-5507-436A-AC57-37E4A76CD99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4CFDA01-1839-412F-B55E-FC9696577D1E}" type="pres">
      <dgm:prSet presAssocID="{D3ABFD37-47A3-4002-B03B-DDBED0D88F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CF2E3-DCE2-435B-8367-E19C745C7B55}" type="pres">
      <dgm:prSet presAssocID="{53BB5899-A86F-41A2-8E29-9A36070DD59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8963FAD-5270-4FC5-AB92-84B3B321AC86}" type="pres">
      <dgm:prSet presAssocID="{53BB5899-A86F-41A2-8E29-9A36070DD59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3422CC3-1F7B-44ED-8ADF-7506E1805A86}" srcId="{E2A2678C-EC0B-40A4-890E-B052A5661D04}" destId="{7F25257C-B4D9-401C-858C-D5C6061EC7E0}" srcOrd="0" destOrd="0" parTransId="{90CC838C-B858-46B0-83D6-F1A02BD2CFCA}" sibTransId="{A26E29BE-F582-4207-89E1-EB511DF1DCA4}"/>
    <dgm:cxn modelId="{12105CB9-DA83-4C07-B2C7-D53E35655FB3}" type="presOf" srcId="{A26E29BE-F582-4207-89E1-EB511DF1DCA4}" destId="{F69A9EC3-1D26-4F9B-B035-824356524970}" srcOrd="1" destOrd="0" presId="urn:microsoft.com/office/officeart/2005/8/layout/cycle7"/>
    <dgm:cxn modelId="{CFD546DD-595F-4E73-8F76-E0ACABCCC8A9}" type="presOf" srcId="{D3ABFD37-47A3-4002-B03B-DDBED0D88F23}" destId="{E4CFDA01-1839-412F-B55E-FC9696577D1E}" srcOrd="0" destOrd="0" presId="urn:microsoft.com/office/officeart/2005/8/layout/cycle7"/>
    <dgm:cxn modelId="{7534A377-55EE-4C4A-901F-4AA67DD90DC8}" type="presOf" srcId="{53BB5899-A86F-41A2-8E29-9A36070DD592}" destId="{E8963FAD-5270-4FC5-AB92-84B3B321AC86}" srcOrd="1" destOrd="0" presId="urn:microsoft.com/office/officeart/2005/8/layout/cycle7"/>
    <dgm:cxn modelId="{D2EA6A70-5455-4275-A48C-DFE38166DBF3}" type="presOf" srcId="{E2A2678C-EC0B-40A4-890E-B052A5661D04}" destId="{D164E7A0-C837-4BCE-962F-24747CF9F663}" srcOrd="0" destOrd="0" presId="urn:microsoft.com/office/officeart/2005/8/layout/cycle7"/>
    <dgm:cxn modelId="{CA3E5ABF-D617-4429-BF20-F7BDB0862B67}" type="presOf" srcId="{6ECCADAE-039D-4B3C-954C-0D44C0AC5D3D}" destId="{6748963C-1320-4FB8-A063-E0B7398C1F3F}" srcOrd="0" destOrd="0" presId="urn:microsoft.com/office/officeart/2005/8/layout/cycle7"/>
    <dgm:cxn modelId="{3324001A-D5E4-492F-8189-AB1EA91F434F}" type="presOf" srcId="{7F25257C-B4D9-401C-858C-D5C6061EC7E0}" destId="{96C37AE0-B61A-41BD-948E-A70E54C34F10}" srcOrd="0" destOrd="0" presId="urn:microsoft.com/office/officeart/2005/8/layout/cycle7"/>
    <dgm:cxn modelId="{3FD24BDF-657C-47D0-BADD-3D05320BA7AF}" type="presOf" srcId="{7287116F-5507-436A-AC57-37E4A76CD99D}" destId="{F5D4757D-63C9-4CBC-9DD8-CB1A80F005ED}" srcOrd="1" destOrd="0" presId="urn:microsoft.com/office/officeart/2005/8/layout/cycle7"/>
    <dgm:cxn modelId="{DC430315-AD56-45D7-96A3-0ADDDF909A76}" srcId="{E2A2678C-EC0B-40A4-890E-B052A5661D04}" destId="{D3ABFD37-47A3-4002-B03B-DDBED0D88F23}" srcOrd="2" destOrd="0" parTransId="{F1F06F9D-24D8-4455-BAE8-F7A4F6BF434D}" sibTransId="{53BB5899-A86F-41A2-8E29-9A36070DD592}"/>
    <dgm:cxn modelId="{0C379986-9016-4D72-8159-AAC9998F4791}" srcId="{E2A2678C-EC0B-40A4-890E-B052A5661D04}" destId="{6ECCADAE-039D-4B3C-954C-0D44C0AC5D3D}" srcOrd="1" destOrd="0" parTransId="{DEF5F8EF-7718-49EC-98E9-B8E019B79C8A}" sibTransId="{7287116F-5507-436A-AC57-37E4A76CD99D}"/>
    <dgm:cxn modelId="{447A3297-EF9D-406F-A418-18A4F3D77C3F}" type="presOf" srcId="{7287116F-5507-436A-AC57-37E4A76CD99D}" destId="{F1A2F63C-BD91-46A5-8683-2A676FCC1C51}" srcOrd="0" destOrd="0" presId="urn:microsoft.com/office/officeart/2005/8/layout/cycle7"/>
    <dgm:cxn modelId="{1873A9C4-3227-4205-80DF-2D0C44279832}" type="presOf" srcId="{53BB5899-A86F-41A2-8E29-9A36070DD592}" destId="{DB0CF2E3-DCE2-435B-8367-E19C745C7B55}" srcOrd="0" destOrd="0" presId="urn:microsoft.com/office/officeart/2005/8/layout/cycle7"/>
    <dgm:cxn modelId="{728BA802-21A7-41D2-84B4-F3F0B471EC62}" type="presOf" srcId="{A26E29BE-F582-4207-89E1-EB511DF1DCA4}" destId="{49939455-35B9-4EC1-891D-5635F855A83D}" srcOrd="0" destOrd="0" presId="urn:microsoft.com/office/officeart/2005/8/layout/cycle7"/>
    <dgm:cxn modelId="{8ACB7698-C2DC-4239-8AAD-552B571F5DEB}" type="presParOf" srcId="{D164E7A0-C837-4BCE-962F-24747CF9F663}" destId="{96C37AE0-B61A-41BD-948E-A70E54C34F10}" srcOrd="0" destOrd="0" presId="urn:microsoft.com/office/officeart/2005/8/layout/cycle7"/>
    <dgm:cxn modelId="{DBF4A8BD-619D-4B20-8265-8B299A6829F6}" type="presParOf" srcId="{D164E7A0-C837-4BCE-962F-24747CF9F663}" destId="{49939455-35B9-4EC1-891D-5635F855A83D}" srcOrd="1" destOrd="0" presId="urn:microsoft.com/office/officeart/2005/8/layout/cycle7"/>
    <dgm:cxn modelId="{281E1F55-A60D-463C-A5F4-A00FF599895C}" type="presParOf" srcId="{49939455-35B9-4EC1-891D-5635F855A83D}" destId="{F69A9EC3-1D26-4F9B-B035-824356524970}" srcOrd="0" destOrd="0" presId="urn:microsoft.com/office/officeart/2005/8/layout/cycle7"/>
    <dgm:cxn modelId="{43EDE849-F952-4238-B9EA-F2ED0548E67D}" type="presParOf" srcId="{D164E7A0-C837-4BCE-962F-24747CF9F663}" destId="{6748963C-1320-4FB8-A063-E0B7398C1F3F}" srcOrd="2" destOrd="0" presId="urn:microsoft.com/office/officeart/2005/8/layout/cycle7"/>
    <dgm:cxn modelId="{9C0E4DCE-7029-4B03-B3DA-F5AFC8AA7815}" type="presParOf" srcId="{D164E7A0-C837-4BCE-962F-24747CF9F663}" destId="{F1A2F63C-BD91-46A5-8683-2A676FCC1C51}" srcOrd="3" destOrd="0" presId="urn:microsoft.com/office/officeart/2005/8/layout/cycle7"/>
    <dgm:cxn modelId="{E6C0CAD1-CBA1-4FA3-881E-3A187A7839FF}" type="presParOf" srcId="{F1A2F63C-BD91-46A5-8683-2A676FCC1C51}" destId="{F5D4757D-63C9-4CBC-9DD8-CB1A80F005ED}" srcOrd="0" destOrd="0" presId="urn:microsoft.com/office/officeart/2005/8/layout/cycle7"/>
    <dgm:cxn modelId="{C67A07DA-7E67-4ACF-9E6E-29DDEA13532F}" type="presParOf" srcId="{D164E7A0-C837-4BCE-962F-24747CF9F663}" destId="{E4CFDA01-1839-412F-B55E-FC9696577D1E}" srcOrd="4" destOrd="0" presId="urn:microsoft.com/office/officeart/2005/8/layout/cycle7"/>
    <dgm:cxn modelId="{043DC157-5624-400E-8062-D5F221FF0CC6}" type="presParOf" srcId="{D164E7A0-C837-4BCE-962F-24747CF9F663}" destId="{DB0CF2E3-DCE2-435B-8367-E19C745C7B55}" srcOrd="5" destOrd="0" presId="urn:microsoft.com/office/officeart/2005/8/layout/cycle7"/>
    <dgm:cxn modelId="{03C8C9E5-0E03-4C39-956D-5BFAE899BC18}" type="presParOf" srcId="{DB0CF2E3-DCE2-435B-8367-E19C745C7B55}" destId="{E8963FAD-5270-4FC5-AB92-84B3B321AC8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37AE0-B61A-41BD-948E-A70E54C34F10}">
      <dsp:nvSpPr>
        <dsp:cNvPr id="0" name=""/>
        <dsp:cNvSpPr/>
      </dsp:nvSpPr>
      <dsp:spPr>
        <a:xfrm>
          <a:off x="2821669" y="1625"/>
          <a:ext cx="2129060" cy="106453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/>
              </a:solidFill>
            </a:rPr>
            <a:t>PI interviews (What and Where)</a:t>
          </a:r>
          <a:endParaRPr lang="en-US" sz="2100" kern="1200" dirty="0">
            <a:solidFill>
              <a:schemeClr val="tx2"/>
            </a:solidFill>
          </a:endParaRPr>
        </a:p>
      </dsp:txBody>
      <dsp:txXfrm>
        <a:off x="2852848" y="32804"/>
        <a:ext cx="2066702" cy="1002172"/>
      </dsp:txXfrm>
    </dsp:sp>
    <dsp:sp modelId="{49939455-35B9-4EC1-891D-5635F855A83D}">
      <dsp:nvSpPr>
        <dsp:cNvPr id="0" name=""/>
        <dsp:cNvSpPr/>
      </dsp:nvSpPr>
      <dsp:spPr>
        <a:xfrm rot="3600000">
          <a:off x="4210065" y="1871107"/>
          <a:ext cx="1111466" cy="372585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321841" y="1945624"/>
        <a:ext cx="887915" cy="223551"/>
      </dsp:txXfrm>
    </dsp:sp>
    <dsp:sp modelId="{6748963C-1320-4FB8-A063-E0B7398C1F3F}">
      <dsp:nvSpPr>
        <dsp:cNvPr id="0" name=""/>
        <dsp:cNvSpPr/>
      </dsp:nvSpPr>
      <dsp:spPr>
        <a:xfrm>
          <a:off x="4580866" y="3048643"/>
          <a:ext cx="2129060" cy="106453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2"/>
              </a:solidFill>
            </a:rPr>
            <a:t>IT Support Staff interviews (GCC)</a:t>
          </a:r>
          <a:endParaRPr lang="en-US" sz="2100" kern="1200" dirty="0">
            <a:solidFill>
              <a:schemeClr val="tx2"/>
            </a:solidFill>
          </a:endParaRPr>
        </a:p>
      </dsp:txBody>
      <dsp:txXfrm>
        <a:off x="4612045" y="3079822"/>
        <a:ext cx="2066702" cy="1002172"/>
      </dsp:txXfrm>
    </dsp:sp>
    <dsp:sp modelId="{F1A2F63C-BD91-46A5-8683-2A676FCC1C51}">
      <dsp:nvSpPr>
        <dsp:cNvPr id="0" name=""/>
        <dsp:cNvSpPr/>
      </dsp:nvSpPr>
      <dsp:spPr>
        <a:xfrm rot="10800000">
          <a:off x="3330466" y="3394616"/>
          <a:ext cx="1111466" cy="372585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10800000">
        <a:off x="3442241" y="3469133"/>
        <a:ext cx="887915" cy="223551"/>
      </dsp:txXfrm>
    </dsp:sp>
    <dsp:sp modelId="{E4CFDA01-1839-412F-B55E-FC9696577D1E}">
      <dsp:nvSpPr>
        <dsp:cNvPr id="0" name=""/>
        <dsp:cNvSpPr/>
      </dsp:nvSpPr>
      <dsp:spPr>
        <a:xfrm>
          <a:off x="1062472" y="3048643"/>
          <a:ext cx="2129060" cy="106453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2"/>
              </a:solidFill>
            </a:rPr>
            <a:t>eIRB</a:t>
          </a:r>
          <a:r>
            <a:rPr lang="en-US" sz="2100" kern="1200" dirty="0" smtClean="0">
              <a:solidFill>
                <a:schemeClr val="tx2"/>
              </a:solidFill>
            </a:rPr>
            <a:t> (RDSP) &amp; ISOP review</a:t>
          </a:r>
          <a:endParaRPr lang="en-US" sz="2100" kern="1200" dirty="0">
            <a:solidFill>
              <a:schemeClr val="tx2"/>
            </a:solidFill>
          </a:endParaRPr>
        </a:p>
      </dsp:txBody>
      <dsp:txXfrm>
        <a:off x="1093651" y="3079822"/>
        <a:ext cx="2066702" cy="1002172"/>
      </dsp:txXfrm>
    </dsp:sp>
    <dsp:sp modelId="{DB0CF2E3-DCE2-435B-8367-E19C745C7B55}">
      <dsp:nvSpPr>
        <dsp:cNvPr id="0" name=""/>
        <dsp:cNvSpPr/>
      </dsp:nvSpPr>
      <dsp:spPr>
        <a:xfrm rot="18000000">
          <a:off x="2450868" y="1871107"/>
          <a:ext cx="1111466" cy="372585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562644" y="1945624"/>
        <a:ext cx="887915" cy="223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D9DBC-58AE-411E-94C9-31E2106CDBC3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34694-5DD2-478B-8E4C-162B6AE7D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34694-5DD2-478B-8E4C-162B6AE7DC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9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/>
              <a:t>IT Audit Presentation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C80814-2531-4531-8C88-3A49FE6C0512}" type="datetime1">
              <a:rPr lang="en-US"/>
              <a:pPr/>
              <a:t>3/28/2013</a:t>
            </a:fld>
            <a:endParaRPr lang="en-US" altLang="en-US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72E96-D336-4191-ABAC-851F4CE6CCC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/>
              <a:t>IT Audit Presentation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1B978B7-E7DA-4860-A46B-4E5A9B0F0B29}" type="datetime1">
              <a:rPr lang="en-US"/>
              <a:pPr/>
              <a:t>3/28/2013</a:t>
            </a:fld>
            <a:endParaRPr lang="en-US" altLang="en-US"/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5937F-7F31-4BFA-833C-7C2DE09DEC7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D8152-ED65-4EFA-BC65-F792DE3E63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D8152-ED65-4EFA-BC65-F792DE3E63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D8152-ED65-4EFA-BC65-F792DE3E63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4191000" y="5227638"/>
            <a:ext cx="227013" cy="163036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3698"/>
              </a:solidFill>
            </a:endParaRPr>
          </a:p>
        </p:txBody>
      </p:sp>
      <p:pic>
        <p:nvPicPr>
          <p:cNvPr id="3" name="Picture 31" descr="title_slide_research_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00" y="6858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53D63-F9AE-524A-9BAF-1A5AC709245F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2A72D-13C8-0C49-8F24-871B6F43B4A8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4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BD2B6-4F48-B34B-91C2-80D7DEDAE843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4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3650-F680-4F20-9FD6-E41C2F04AC0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6CEA-8419-4E72-AB1B-D2F8C44DB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9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3650-F680-4F20-9FD6-E41C2F04AC0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6CEA-8419-4E72-AB1B-D2F8C44DB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50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3650-F680-4F20-9FD6-E41C2F04AC0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6CEA-8419-4E72-AB1B-D2F8C44DB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3650-F680-4F20-9FD6-E41C2F04AC0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6CEA-8419-4E72-AB1B-D2F8C44DB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3650-F680-4F20-9FD6-E41C2F04AC0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6CEA-8419-4E72-AB1B-D2F8C44DB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02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3650-F680-4F20-9FD6-E41C2F04AC0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6CEA-8419-4E72-AB1B-D2F8C44DB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65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3650-F680-4F20-9FD6-E41C2F04AC0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6CEA-8419-4E72-AB1B-D2F8C44DB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0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3650-F680-4F20-9FD6-E41C2F04AC0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6CEA-8419-4E72-AB1B-D2F8C44DB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4FDAE-BB7B-BD4A-8C87-A8AA591CBB38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14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3650-F680-4F20-9FD6-E41C2F04AC0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6CEA-8419-4E72-AB1B-D2F8C44DB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3650-F680-4F20-9FD6-E41C2F04AC0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6CEA-8419-4E72-AB1B-D2F8C44DB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44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3650-F680-4F20-9FD6-E41C2F04AC0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6CEA-8419-4E72-AB1B-D2F8C44DB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4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25297-FF0B-AE41-A74D-2FE63AB4328C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3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3F0D-B0DD-404D-B14D-F053AC1BE0CE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2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1EDFC-0576-6D43-9F90-B7DB4DDAB1F2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0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89FBD-8AAA-0545-921E-0BE4BDC56561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1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5ADB1-6EF2-284B-9E3D-89C0C7C9E10C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9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0D5A0-1044-AA44-8BEA-E1FF53652F23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9AD49-6BD1-E344-819D-B61B09A2936F}" type="slidenum">
              <a:rPr lang="en-US">
                <a:solidFill>
                  <a:srgbClr val="003698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1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bud/Documents/Jobs/%20%20%20%20%20%20%20%20%20%20%20%20%20%20%20DukeMedicine%20Branding/PowerPoint%20Templates/powerpoint/NEW_text_slide_research.jp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0" y="6684963"/>
            <a:ext cx="135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" dirty="0" smtClean="0">
                <a:solidFill>
                  <a:srgbClr val="CED8DD"/>
                </a:solidFill>
              </a:rPr>
              <a:t>All Rights Reserved, Duke Medicine 2007</a:t>
            </a:r>
            <a:endParaRPr lang="en-US" dirty="0" smtClean="0">
              <a:solidFill>
                <a:srgbClr val="003698"/>
              </a:solidFill>
            </a:endParaRPr>
          </a:p>
        </p:txBody>
      </p:sp>
      <p:pic>
        <p:nvPicPr>
          <p:cNvPr id="2" name="NEW_text_slide_research.jpg" descr="/Users/bud/Documents/Jobs/               DukeMedicine Branding/PowerPoint Templates/powerpoint/NEW_text_slide_research.jp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698">
                    <a:tint val="75000"/>
                  </a:srgbClr>
                </a:solidFill>
              </a:rPr>
              <a:t>DUKE MEDICINE DATA CLASSIFICATION: SENSITIVE</a:t>
            </a:r>
            <a:endParaRPr lang="en-US" dirty="0">
              <a:solidFill>
                <a:srgbClr val="003698">
                  <a:tint val="75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6586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25359D-08D2-364F-A8DA-FF52190BEE57}" type="slidenum">
              <a:rPr lang="en-US">
                <a:solidFill>
                  <a:srgbClr val="003698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69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1636B4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3650-F680-4F20-9FD6-E41C2F04AC05}" type="datetimeFigureOut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6CEA-8419-4E72-AB1B-D2F8C44DB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7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rnalaudits.duke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alaudits.duke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581400"/>
          </a:xfrm>
        </p:spPr>
        <p:txBody>
          <a:bodyPr/>
          <a:lstStyle/>
          <a:p>
            <a:pPr algn="ctr"/>
            <a:r>
              <a:rPr lang="en-US" altLang="en-US" dirty="0">
                <a:cs typeface="Times" charset="0"/>
              </a:rPr>
              <a:t>IT </a:t>
            </a:r>
            <a:r>
              <a:rPr lang="en-US" altLang="en-US" dirty="0" smtClean="0">
                <a:cs typeface="Times" charset="0"/>
              </a:rPr>
              <a:t>Security</a:t>
            </a:r>
            <a:r>
              <a:rPr lang="en-US" altLang="en-US" dirty="0">
                <a:solidFill>
                  <a:schemeClr val="accent2"/>
                </a:solidFill>
                <a:cs typeface="Times" charset="0"/>
              </a:rPr>
              <a:t/>
            </a:r>
            <a:br>
              <a:rPr lang="en-US" altLang="en-US" dirty="0">
                <a:solidFill>
                  <a:schemeClr val="accent2"/>
                </a:solidFill>
                <a:cs typeface="Times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4419600"/>
            <a:ext cx="7772400" cy="16764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Presented </a:t>
            </a:r>
            <a:r>
              <a:rPr lang="en-US" sz="1800" b="1" dirty="0">
                <a:solidFill>
                  <a:schemeClr val="tx1"/>
                </a:solidFill>
              </a:rPr>
              <a:t>by: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Trisha Craig and Don Elsner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Principal Auditors – </a:t>
            </a:r>
            <a:r>
              <a:rPr lang="en-US" sz="1800" dirty="0">
                <a:solidFill>
                  <a:schemeClr val="tx1"/>
                </a:solidFill>
              </a:rPr>
              <a:t>IT Audit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spcBef>
                <a:spcPct val="5000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Duke University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5ADB1-6EF2-284B-9E3D-89C0C7C9E10C}" type="slidenum">
              <a:rPr lang="en-US" smtClean="0">
                <a:solidFill>
                  <a:srgbClr val="003698"/>
                </a:solidFill>
              </a:rPr>
              <a:pPr>
                <a:defRPr/>
              </a:pPr>
              <a:t>1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F5ADB1-6EF2-284B-9E3D-89C0C7C9E10C}" type="slidenum">
              <a:rPr lang="en-US" smtClean="0">
                <a:solidFill>
                  <a:srgbClr val="003698"/>
                </a:solidFill>
              </a:rPr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Arial" charset="0"/>
              </a:rPr>
              <a:t>IT - Application Controls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  <a:tabLst>
                <a:tab pos="166688" algn="l"/>
              </a:tabLst>
            </a:pPr>
            <a:endParaRPr lang="en-US" sz="3000" dirty="0" smtClean="0"/>
          </a:p>
          <a:p>
            <a:pPr marL="0" indent="0" algn="just" eaLnBrk="1" hangingPunct="1">
              <a:spcBef>
                <a:spcPct val="0"/>
              </a:spcBef>
              <a:buFontTx/>
              <a:buNone/>
              <a:tabLst>
                <a:tab pos="166688" algn="l"/>
              </a:tabLst>
            </a:pPr>
            <a:endParaRPr lang="en-US" sz="3000" u="sng" dirty="0" smtClean="0"/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166688" algn="l"/>
              </a:tabLst>
            </a:pPr>
            <a:endParaRPr lang="en-US" sz="3000" dirty="0" smtClean="0"/>
          </a:p>
          <a:p>
            <a:pPr marL="0" indent="0" algn="just" eaLnBrk="1" hangingPunct="1">
              <a:buFontTx/>
              <a:buNone/>
              <a:tabLst>
                <a:tab pos="166688" algn="l"/>
              </a:tabLst>
            </a:pPr>
            <a:endParaRPr lang="en-US" sz="2800" dirty="0" smtClean="0">
              <a:latin typeface="OctavianMT" pitchFamily="18" charset="0"/>
            </a:endParaRPr>
          </a:p>
          <a:p>
            <a:pPr marL="0" indent="0" algn="just" eaLnBrk="1" hangingPunct="1">
              <a:tabLst>
                <a:tab pos="166688" algn="l"/>
              </a:tabLst>
            </a:pPr>
            <a:endParaRPr lang="en-US" dirty="0" smtClean="0"/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 flipV="1">
            <a:off x="2667000" y="29718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5"/>
          <p:cNvSpPr>
            <a:spLocks noChangeShapeType="1"/>
          </p:cNvSpPr>
          <p:nvPr/>
        </p:nvSpPr>
        <p:spPr bwMode="auto">
          <a:xfrm flipV="1">
            <a:off x="3962400" y="2092325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2133600" y="1524000"/>
            <a:ext cx="1371600" cy="762000"/>
          </a:xfrm>
          <a:prstGeom prst="rect">
            <a:avLst/>
          </a:prstGeom>
          <a:solidFill>
            <a:srgbClr val="0D3985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Controls</a:t>
            </a: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 rot="-5400000">
            <a:off x="2933700" y="2400300"/>
            <a:ext cx="152400" cy="5334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vert="eaVert" wrap="none" anchor="ctr"/>
          <a:lstStyle/>
          <a:p>
            <a:pPr algn="ctr">
              <a:defRPr/>
            </a:pPr>
            <a:endParaRPr lang="en-US" sz="14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 rot="5400000" flipH="1">
            <a:off x="3238500" y="25527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3505200" y="2362200"/>
            <a:ext cx="1066800" cy="685800"/>
          </a:xfrm>
          <a:prstGeom prst="rect">
            <a:avLst/>
          </a:prstGeom>
          <a:solidFill>
            <a:srgbClr val="78ADD2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</a:t>
            </a:r>
          </a:p>
          <a:p>
            <a:pPr algn="ctr">
              <a:defRPr/>
            </a:pPr>
            <a:r>
              <a:rPr lang="en-US" sz="1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Controls</a:t>
            </a:r>
          </a:p>
        </p:txBody>
      </p:sp>
      <p:sp>
        <p:nvSpPr>
          <p:cNvPr id="15372" name="Rectangle 10"/>
          <p:cNvSpPr>
            <a:spLocks noChangeArrowheads="1"/>
          </p:cNvSpPr>
          <p:nvPr/>
        </p:nvSpPr>
        <p:spPr bwMode="auto">
          <a:xfrm>
            <a:off x="8001000" y="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" b="1" u="none">
                <a:solidFill>
                  <a:schemeClr val="bg1"/>
                </a:solidFill>
              </a:rPr>
              <a:t>IT Concerns and Issues</a:t>
            </a:r>
          </a:p>
        </p:txBody>
      </p:sp>
      <p:sp>
        <p:nvSpPr>
          <p:cNvPr id="15373" name="Line 11"/>
          <p:cNvSpPr>
            <a:spLocks noChangeShapeType="1"/>
          </p:cNvSpPr>
          <p:nvPr/>
        </p:nvSpPr>
        <p:spPr bwMode="auto">
          <a:xfrm flipV="1">
            <a:off x="4191000" y="30480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3657600" y="5029200"/>
            <a:ext cx="320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D3985"/>
                </a:solidFill>
                <a:latin typeface="Times New Roman" pitchFamily="18" charset="0"/>
              </a:rPr>
              <a:t>Output Controls   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Reconciliation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Distribution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Access</a:t>
            </a:r>
          </a:p>
        </p:txBody>
      </p:sp>
      <p:sp>
        <p:nvSpPr>
          <p:cNvPr id="15375" name="Rectangle 13"/>
          <p:cNvSpPr>
            <a:spLocks noChangeArrowheads="1"/>
          </p:cNvSpPr>
          <p:nvPr/>
        </p:nvSpPr>
        <p:spPr bwMode="auto">
          <a:xfrm>
            <a:off x="5638800" y="3886200"/>
            <a:ext cx="350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D3985"/>
                </a:solidFill>
                <a:latin typeface="Times New Roman" pitchFamily="18" charset="0"/>
              </a:rPr>
              <a:t>Processing Controls   </a:t>
            </a:r>
          </a:p>
          <a:p>
            <a:pPr>
              <a:buFontTx/>
              <a:buChar char="•"/>
            </a:pPr>
            <a:r>
              <a:rPr lang="en-US" sz="1800" u="none">
                <a:solidFill>
                  <a:srgbClr val="0D3985"/>
                </a:solidFill>
                <a:latin typeface="Times New Roman" pitchFamily="18" charset="0"/>
              </a:rPr>
              <a:t> Audit Trails</a:t>
            </a:r>
          </a:p>
          <a:p>
            <a:pPr>
              <a:buFontTx/>
              <a:buChar char="•"/>
            </a:pPr>
            <a:r>
              <a:rPr lang="en-US" sz="1800" u="none">
                <a:solidFill>
                  <a:srgbClr val="0D3985"/>
                </a:solidFill>
                <a:latin typeface="Times New Roman" pitchFamily="18" charset="0"/>
              </a:rPr>
              <a:t> Interface Controls</a:t>
            </a:r>
          </a:p>
          <a:p>
            <a:pPr>
              <a:buFontTx/>
              <a:buChar char="•"/>
            </a:pPr>
            <a:r>
              <a:rPr lang="en-US" sz="1800" u="none">
                <a:solidFill>
                  <a:srgbClr val="0D3985"/>
                </a:solidFill>
                <a:latin typeface="Times New Roman" pitchFamily="18" charset="0"/>
              </a:rPr>
              <a:t> Control Totals</a:t>
            </a:r>
          </a:p>
        </p:txBody>
      </p:sp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914400" y="4191000"/>
            <a:ext cx="3200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D3985"/>
                </a:solidFill>
                <a:latin typeface="Times New Roman" pitchFamily="18" charset="0"/>
              </a:rPr>
              <a:t>Access Controls   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User-IDs/Passwords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Data </a:t>
            </a:r>
            <a:r>
              <a:rPr lang="en-US" sz="1800" u="none" dirty="0" smtClean="0">
                <a:solidFill>
                  <a:srgbClr val="0D3985"/>
                </a:solidFill>
                <a:latin typeface="Times New Roman" pitchFamily="18" charset="0"/>
              </a:rPr>
              <a:t>Security – regulations</a:t>
            </a:r>
            <a:endParaRPr lang="en-US" sz="1800" u="none" dirty="0">
              <a:solidFill>
                <a:srgbClr val="0D3985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Network Security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Security Administration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Access Authorization</a:t>
            </a:r>
          </a:p>
        </p:txBody>
      </p:sp>
      <p:sp>
        <p:nvSpPr>
          <p:cNvPr id="171023" name="AutoShape 15"/>
          <p:cNvSpPr>
            <a:spLocks noChangeArrowheads="1"/>
          </p:cNvSpPr>
          <p:nvPr/>
        </p:nvSpPr>
        <p:spPr bwMode="auto">
          <a:xfrm rot="16081699" flipH="1">
            <a:off x="1943100" y="2552700"/>
            <a:ext cx="304800" cy="228600"/>
          </a:xfrm>
          <a:prstGeom prst="triangle">
            <a:avLst>
              <a:gd name="adj" fmla="val 49995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 rot="-5400000">
            <a:off x="2400300" y="2400300"/>
            <a:ext cx="152400" cy="5334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vert="eaVert" wrap="none" anchor="ctr"/>
          <a:lstStyle/>
          <a:p>
            <a:pPr algn="ctr">
              <a:defRPr/>
            </a:pPr>
            <a:endParaRPr lang="en-US" sz="14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2743200" y="2286000"/>
            <a:ext cx="152400" cy="304800"/>
          </a:xfrm>
          <a:prstGeom prst="rect">
            <a:avLst/>
          </a:prstGeom>
          <a:solidFill>
            <a:srgbClr val="0D3985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4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2590800" y="2286000"/>
            <a:ext cx="152400" cy="304800"/>
          </a:xfrm>
          <a:prstGeom prst="rect">
            <a:avLst/>
          </a:prstGeom>
          <a:solidFill>
            <a:srgbClr val="0D3985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4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1066800" y="2362200"/>
            <a:ext cx="914400" cy="685800"/>
          </a:xfrm>
          <a:prstGeom prst="rect">
            <a:avLst/>
          </a:prstGeom>
          <a:solidFill>
            <a:srgbClr val="78ADD2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</a:t>
            </a:r>
          </a:p>
          <a:p>
            <a:pPr algn="ctr">
              <a:defRPr/>
            </a:pPr>
            <a:r>
              <a:rPr lang="en-US" sz="1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Controls</a:t>
            </a:r>
          </a:p>
        </p:txBody>
      </p:sp>
      <p:sp>
        <p:nvSpPr>
          <p:cNvPr id="15382" name="Rectangle 20"/>
          <p:cNvSpPr>
            <a:spLocks noChangeArrowheads="1"/>
          </p:cNvSpPr>
          <p:nvPr/>
        </p:nvSpPr>
        <p:spPr bwMode="auto">
          <a:xfrm>
            <a:off x="5562600" y="1752600"/>
            <a:ext cx="3352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D3985"/>
                </a:solidFill>
                <a:latin typeface="Times New Roman" pitchFamily="18" charset="0"/>
              </a:rPr>
              <a:t>Input Controls   </a:t>
            </a:r>
          </a:p>
          <a:p>
            <a:pPr>
              <a:buFontTx/>
              <a:buChar char="•"/>
            </a:pPr>
            <a:r>
              <a:rPr lang="en-US" sz="1800" u="none">
                <a:solidFill>
                  <a:srgbClr val="0D3985"/>
                </a:solidFill>
                <a:latin typeface="Times New Roman" pitchFamily="18" charset="0"/>
              </a:rPr>
              <a:t> Data Entry Controls</a:t>
            </a:r>
          </a:p>
          <a:p>
            <a:pPr>
              <a:buFontTx/>
              <a:buChar char="•"/>
            </a:pPr>
            <a:r>
              <a:rPr lang="en-US" sz="1800" u="none">
                <a:solidFill>
                  <a:srgbClr val="0D3985"/>
                </a:solidFill>
                <a:latin typeface="Times New Roman" pitchFamily="18" charset="0"/>
              </a:rPr>
              <a:t> System Edits</a:t>
            </a:r>
          </a:p>
          <a:p>
            <a:pPr>
              <a:buFontTx/>
              <a:buChar char="•"/>
            </a:pPr>
            <a:r>
              <a:rPr lang="en-US" sz="1800" u="none">
                <a:solidFill>
                  <a:srgbClr val="0D3985"/>
                </a:solidFill>
                <a:latin typeface="Times New Roman" pitchFamily="18" charset="0"/>
              </a:rPr>
              <a:t> Segregation of Duties</a:t>
            </a:r>
          </a:p>
          <a:p>
            <a:pPr>
              <a:buFontTx/>
              <a:buChar char="•"/>
            </a:pPr>
            <a:r>
              <a:rPr lang="en-US" sz="1800" u="none">
                <a:solidFill>
                  <a:srgbClr val="0D3985"/>
                </a:solidFill>
                <a:latin typeface="Times New Roman" pitchFamily="18" charset="0"/>
              </a:rPr>
              <a:t> Transaction Authorization</a:t>
            </a:r>
          </a:p>
        </p:txBody>
      </p:sp>
      <p:sp>
        <p:nvSpPr>
          <p:cNvPr id="15383" name="Line 21"/>
          <p:cNvSpPr>
            <a:spLocks noChangeShapeType="1"/>
          </p:cNvSpPr>
          <p:nvPr/>
        </p:nvSpPr>
        <p:spPr bwMode="auto">
          <a:xfrm flipV="1">
            <a:off x="1905000" y="3048000"/>
            <a:ext cx="1600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22"/>
          <p:cNvSpPr>
            <a:spLocks noChangeShapeType="1"/>
          </p:cNvSpPr>
          <p:nvPr/>
        </p:nvSpPr>
        <p:spPr bwMode="auto">
          <a:xfrm flipH="1" flipV="1">
            <a:off x="4038600" y="3048000"/>
            <a:ext cx="3810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Line 23"/>
          <p:cNvSpPr>
            <a:spLocks noChangeShapeType="1"/>
          </p:cNvSpPr>
          <p:nvPr/>
        </p:nvSpPr>
        <p:spPr bwMode="auto">
          <a:xfrm flipH="1" flipV="1">
            <a:off x="4572000" y="31242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Line 24"/>
          <p:cNvSpPr>
            <a:spLocks noChangeShapeType="1"/>
          </p:cNvSpPr>
          <p:nvPr/>
        </p:nvSpPr>
        <p:spPr bwMode="auto">
          <a:xfrm flipH="1">
            <a:off x="4648200" y="2286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2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Audit Approach for SOM Compliance Review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764150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5ADB1-6EF2-284B-9E3D-89C0C7C9E10C}" type="slidenum">
              <a:rPr lang="en-US" smtClean="0">
                <a:solidFill>
                  <a:srgbClr val="003698"/>
                </a:solidFill>
              </a:rPr>
              <a:pPr>
                <a:defRPr/>
              </a:pPr>
              <a:t>11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Computers Control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ct val="50000"/>
              </a:spcAft>
              <a:buSzPct val="120000"/>
              <a:buFontTx/>
              <a:buChar char="•"/>
            </a:pPr>
            <a:r>
              <a:rPr lang="en-US" sz="1600" dirty="0" smtClean="0">
                <a:latin typeface="Arial" charset="0"/>
              </a:rPr>
              <a:t>IT Administration – policies and procedures</a:t>
            </a:r>
          </a:p>
          <a:p>
            <a:pPr lvl="1">
              <a:spcAft>
                <a:spcPct val="50000"/>
              </a:spcAft>
              <a:buSzPct val="120000"/>
              <a:buFontTx/>
              <a:buChar char="•"/>
            </a:pPr>
            <a:r>
              <a:rPr lang="en-US" sz="1600" dirty="0" smtClean="0">
                <a:latin typeface="Arial" charset="0"/>
              </a:rPr>
              <a:t>Logical </a:t>
            </a:r>
            <a:r>
              <a:rPr lang="en-US" sz="1600" dirty="0">
                <a:latin typeface="Arial" charset="0"/>
              </a:rPr>
              <a:t>Access: Evaluate and assess the process of granting, removing and changing access rights for </a:t>
            </a:r>
            <a:r>
              <a:rPr lang="en-US" sz="1600" dirty="0" smtClean="0">
                <a:latin typeface="Arial" charset="0"/>
              </a:rPr>
              <a:t>systems</a:t>
            </a:r>
            <a:r>
              <a:rPr lang="en-US" sz="1600" dirty="0">
                <a:latin typeface="Arial" charset="0"/>
              </a:rPr>
              <a:t>, applications, </a:t>
            </a:r>
            <a:r>
              <a:rPr lang="en-US" sz="1600" dirty="0" smtClean="0">
                <a:latin typeface="Arial" charset="0"/>
              </a:rPr>
              <a:t>databases and </a:t>
            </a:r>
            <a:r>
              <a:rPr lang="en-US" sz="1600" dirty="0">
                <a:latin typeface="Arial" charset="0"/>
              </a:rPr>
              <a:t>infrastructure (including but not limited to assessing segregation of duties and logging)</a:t>
            </a:r>
          </a:p>
          <a:p>
            <a:pPr lvl="1">
              <a:spcAft>
                <a:spcPct val="50000"/>
              </a:spcAft>
              <a:buSzPct val="120000"/>
              <a:buFontTx/>
              <a:buChar char="•"/>
            </a:pPr>
            <a:r>
              <a:rPr lang="en-US" sz="1600" dirty="0">
                <a:latin typeface="Arial" charset="0"/>
              </a:rPr>
              <a:t>Computer Operations: Evaluate and assess backup processes, job scheduling, patch management, system availability and disaster recovery planning/testing</a:t>
            </a:r>
          </a:p>
          <a:p>
            <a:pPr lvl="1">
              <a:spcAft>
                <a:spcPct val="50000"/>
              </a:spcAft>
              <a:buSzPct val="120000"/>
              <a:buFontTx/>
              <a:buChar char="•"/>
            </a:pPr>
            <a:r>
              <a:rPr lang="en-US" sz="1600" dirty="0">
                <a:latin typeface="Arial" charset="0"/>
              </a:rPr>
              <a:t>Vendor Management: Review of 3rd party access, contracts and IT </a:t>
            </a:r>
            <a:r>
              <a:rPr lang="en-US" sz="1600" dirty="0" smtClean="0">
                <a:latin typeface="Arial" charset="0"/>
              </a:rPr>
              <a:t>responsibilities, Business Associate Agreement (BAA)</a:t>
            </a:r>
          </a:p>
          <a:p>
            <a:pPr lvl="1">
              <a:spcAft>
                <a:spcPct val="50000"/>
              </a:spcAft>
              <a:buSzPct val="120000"/>
              <a:buFontTx/>
              <a:buChar char="•"/>
            </a:pPr>
            <a:r>
              <a:rPr lang="en-US" sz="1600" dirty="0" smtClean="0">
                <a:latin typeface="Arial" charset="0"/>
              </a:rPr>
              <a:t>Physical Security and Data Center Environmental Controls</a:t>
            </a:r>
            <a:endParaRPr lang="en-US" sz="1600" dirty="0">
              <a:latin typeface="Arial" charset="0"/>
            </a:endParaRP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5ADB1-6EF2-284B-9E3D-89C0C7C9E10C}" type="slidenum">
              <a:rPr lang="en-US" smtClean="0">
                <a:solidFill>
                  <a:srgbClr val="003698"/>
                </a:solidFill>
              </a:rPr>
              <a:pPr>
                <a:defRPr/>
              </a:pPr>
              <a:t>12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31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8382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tx2"/>
                </a:solidFill>
                <a:hlinkClick r:id="rId4"/>
              </a:rPr>
              <a:t>www.internalaudits.duke.edu</a:t>
            </a:r>
            <a:r>
              <a:rPr lang="en-US" dirty="0" smtClean="0">
                <a:solidFill>
                  <a:schemeClr val="tx2"/>
                </a:solidFill>
              </a:rPr>
              <a:t> - Hotlines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676400" y="1207532"/>
            <a:ext cx="4495800" cy="25262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16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8382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www.internalaudits.duke.edu</a:t>
            </a:r>
            <a:r>
              <a:rPr lang="en-US" dirty="0" smtClean="0">
                <a:solidFill>
                  <a:schemeClr val="tx2"/>
                </a:solidFill>
              </a:rPr>
              <a:t> - Resources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95400"/>
            <a:ext cx="8229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5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4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lang="en-US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0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" charset="0"/>
              </a:rPr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/>
              <a:t> Stakeholders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/>
              <a:t>  What is “Internal Audit”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/>
              <a:t>  Office of Internal Audits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/>
              <a:t>  Information Technology Audit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/>
              <a:t>  Audit Process and IT Audits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/>
              <a:t>  IT Controls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/>
              <a:t>  </a:t>
            </a:r>
            <a:r>
              <a:rPr lang="en-US" dirty="0" smtClean="0"/>
              <a:t>SOM Compliance Review Audit Scope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5ADB1-6EF2-284B-9E3D-89C0C7C9E10C}" type="slidenum">
              <a:rPr lang="en-US" smtClean="0">
                <a:solidFill>
                  <a:srgbClr val="003698"/>
                </a:solidFill>
              </a:rPr>
              <a:pPr>
                <a:defRPr/>
              </a:pPr>
              <a:t>2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" charset="0"/>
              </a:rPr>
              <a:t>Stakeholders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/>
              <a:t>  Board of Directors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/>
              <a:t>  Audit Committee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/>
              <a:t>  Senior Management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/>
              <a:t>  External Audit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/>
              <a:t>  Internal Audit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/>
              <a:t>  Audit Clients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5ADB1-6EF2-284B-9E3D-89C0C7C9E10C}" type="slidenum">
              <a:rPr lang="en-US" smtClean="0">
                <a:solidFill>
                  <a:srgbClr val="003698"/>
                </a:solidFill>
              </a:rPr>
              <a:pPr>
                <a:defRPr/>
              </a:pPr>
              <a:t>3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rial" charset="0"/>
              </a:rPr>
              <a:t>Stakeholder Roles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Joint effort: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857250" lvl="1" indent="-40005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600" dirty="0"/>
              <a:t>Board of Directors – determines and approves strategies, sets objectives and ensures the objectives are being met. 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Char char="ü"/>
            </a:pPr>
            <a:endParaRPr lang="en-US" sz="1600" dirty="0"/>
          </a:p>
          <a:p>
            <a:pPr marL="857250" lvl="1" indent="-40005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600" dirty="0"/>
              <a:t>Audit Committee – responsible for overseeing the internal control structure (operations, compliance, and financial reporting)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Char char="ü"/>
            </a:pPr>
            <a:endParaRPr lang="en-US" sz="1600" dirty="0"/>
          </a:p>
          <a:p>
            <a:pPr marL="857250" lvl="1" indent="-40005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600" dirty="0"/>
              <a:t>Senior Management – defines, develops, implements, and documents the internal control structure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Char char="ü"/>
            </a:pPr>
            <a:endParaRPr lang="en-US" sz="1600" dirty="0"/>
          </a:p>
          <a:p>
            <a:pPr marL="857250" lvl="1" indent="-40005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600" dirty="0"/>
              <a:t>External Audit – attests to the fair statement of financial results</a:t>
            </a:r>
          </a:p>
          <a:p>
            <a:pPr marL="857250" lvl="1" indent="-400050">
              <a:lnSpc>
                <a:spcPct val="90000"/>
              </a:lnSpc>
              <a:buNone/>
            </a:pPr>
            <a:r>
              <a:rPr lang="en-US" sz="1600" dirty="0"/>
              <a:t> </a:t>
            </a:r>
          </a:p>
          <a:p>
            <a:pPr marL="857250" lvl="1" indent="-40005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1600" dirty="0"/>
              <a:t>Internal Audit - validate the internal control structure by analyzing the effectiveness of internal controls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5ADB1-6EF2-284B-9E3D-89C0C7C9E10C}" type="slidenum">
              <a:rPr lang="en-US" smtClean="0">
                <a:solidFill>
                  <a:srgbClr val="003698"/>
                </a:solidFill>
              </a:rPr>
              <a:pPr>
                <a:defRPr/>
              </a:pPr>
              <a:t>4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>
                <a:latin typeface="Arial" charset="0"/>
              </a:rPr>
              <a:t>Definition of Internal Audit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b="1" dirty="0">
                <a:latin typeface="Arial" charset="0"/>
              </a:rPr>
              <a:t>Institute of Internal Auditors (IIA) Standard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latin typeface="Arial" charset="0"/>
              </a:rPr>
              <a:t>Internal auditing is an </a:t>
            </a:r>
            <a:r>
              <a:rPr lang="en-US" altLang="en-US" u="sng" dirty="0">
                <a:latin typeface="Arial" charset="0"/>
              </a:rPr>
              <a:t>independent, objective assurance and consulting activity</a:t>
            </a:r>
            <a:r>
              <a:rPr lang="en-US" altLang="en-US" dirty="0">
                <a:latin typeface="Arial" charset="0"/>
              </a:rPr>
              <a:t> designed to add value and improve an organization’s operations.  It helps an organization accomplish its objectives by bringing a systematic, disciplined approach to evaluate and improve the effectiveness of </a:t>
            </a:r>
            <a:r>
              <a:rPr lang="en-US" altLang="en-US" u="sng" dirty="0">
                <a:latin typeface="Arial" charset="0"/>
              </a:rPr>
              <a:t>risk management</a:t>
            </a:r>
            <a:r>
              <a:rPr lang="en-US" altLang="en-US" dirty="0">
                <a:latin typeface="Arial" charset="0"/>
              </a:rPr>
              <a:t>, </a:t>
            </a:r>
            <a:r>
              <a:rPr lang="en-US" altLang="en-US" u="sng" dirty="0">
                <a:latin typeface="Arial" charset="0"/>
              </a:rPr>
              <a:t>control</a:t>
            </a:r>
            <a:r>
              <a:rPr lang="en-US" altLang="en-US" dirty="0">
                <a:latin typeface="Arial" charset="0"/>
              </a:rPr>
              <a:t>, and </a:t>
            </a:r>
            <a:r>
              <a:rPr lang="en-US" altLang="en-US" u="sng" dirty="0">
                <a:latin typeface="Arial" charset="0"/>
              </a:rPr>
              <a:t>governance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u="sng" dirty="0">
                <a:latin typeface="Arial" charset="0"/>
              </a:rPr>
              <a:t>processes</a:t>
            </a:r>
            <a:r>
              <a:rPr lang="en-US" altLang="en-US" dirty="0">
                <a:latin typeface="Arial" charset="0"/>
              </a:rPr>
              <a:t>.</a:t>
            </a:r>
            <a:r>
              <a:rPr lang="en-US" altLang="en-US" sz="1600" dirty="0"/>
              <a:t>	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5ADB1-6EF2-284B-9E3D-89C0C7C9E10C}" type="slidenum">
              <a:rPr lang="en-US" smtClean="0">
                <a:solidFill>
                  <a:srgbClr val="003698"/>
                </a:solidFill>
              </a:rPr>
              <a:pPr>
                <a:defRPr/>
              </a:pPr>
              <a:t>5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/>
              <a:t>Duke Office of Internal Audits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1600" dirty="0"/>
              <a:t>	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5ADB1-6EF2-284B-9E3D-89C0C7C9E10C}" type="slidenum">
              <a:rPr lang="en-US" smtClean="0">
                <a:solidFill>
                  <a:srgbClr val="003698"/>
                </a:solidFill>
              </a:rPr>
              <a:pPr>
                <a:defRPr/>
              </a:pPr>
              <a:t>6</a:t>
            </a:fld>
            <a:endParaRPr lang="en-US" sz="1400" dirty="0">
              <a:solidFill>
                <a:srgbClr val="003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0" t="13750" r="34290" b="7176"/>
          <a:stretch/>
        </p:blipFill>
        <p:spPr bwMode="auto">
          <a:xfrm>
            <a:off x="1981200" y="1371600"/>
            <a:ext cx="5181600" cy="51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7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" charset="0"/>
              </a:rPr>
              <a:t>IT Audit Role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>
                <a:latin typeface="Arial" charset="0"/>
              </a:rPr>
              <a:t>Advising the Audit Committee and senior management on IT internal control issues</a:t>
            </a:r>
          </a:p>
          <a:p>
            <a:pPr marL="5715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>
                <a:latin typeface="Arial" charset="0"/>
              </a:rPr>
              <a:t>Performing IT Risk Assessments</a:t>
            </a:r>
          </a:p>
          <a:p>
            <a:pPr marL="5715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>
                <a:latin typeface="Arial" charset="0"/>
              </a:rPr>
              <a:t>Performing:</a:t>
            </a:r>
          </a:p>
          <a:p>
            <a:pPr marL="1143000" lvl="1"/>
            <a:r>
              <a:rPr lang="en-US" sz="2000" dirty="0">
                <a:latin typeface="Arial" charset="0"/>
              </a:rPr>
              <a:t>Institutional Risk Area Audits</a:t>
            </a:r>
          </a:p>
          <a:p>
            <a:pPr marL="1143000" lvl="1"/>
            <a:r>
              <a:rPr lang="en-US" sz="2000" dirty="0">
                <a:latin typeface="Arial" charset="0"/>
              </a:rPr>
              <a:t>General Controls Audits</a:t>
            </a:r>
          </a:p>
          <a:p>
            <a:pPr marL="1143000" lvl="1"/>
            <a:r>
              <a:rPr lang="en-US" sz="2000" dirty="0">
                <a:latin typeface="Arial" charset="0"/>
              </a:rPr>
              <a:t>Application Controls Audits</a:t>
            </a:r>
          </a:p>
          <a:p>
            <a:pPr marL="1143000" lvl="1"/>
            <a:r>
              <a:rPr lang="en-US" sz="2000" dirty="0">
                <a:latin typeface="Arial" charset="0"/>
              </a:rPr>
              <a:t>Technical IT Controls Audits</a:t>
            </a:r>
          </a:p>
          <a:p>
            <a:pPr marL="1143000" lvl="1"/>
            <a:r>
              <a:rPr lang="en-US" sz="2000" dirty="0">
                <a:latin typeface="Arial" charset="0"/>
              </a:rPr>
              <a:t>Internal Controls advisors during systems development and analysis activities.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5ADB1-6EF2-284B-9E3D-89C0C7C9E10C}" type="slidenum">
              <a:rPr lang="en-US" smtClean="0">
                <a:solidFill>
                  <a:srgbClr val="003698"/>
                </a:solidFill>
              </a:rPr>
              <a:pPr>
                <a:defRPr/>
              </a:pPr>
              <a:t>7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algn="ctr"/>
            <a:r>
              <a:rPr lang="en-US" sz="3200" dirty="0">
                <a:latin typeface="Arial" charset="0"/>
              </a:rPr>
              <a:t>IT Audit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dirty="0"/>
              <a:t>Words that come to mind when you hear “</a:t>
            </a:r>
            <a:r>
              <a:rPr lang="en-US" sz="1600" b="1" dirty="0"/>
              <a:t>Audit</a:t>
            </a:r>
            <a:r>
              <a:rPr lang="en-US" sz="1600" dirty="0"/>
              <a:t>”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Char char="•"/>
            </a:pPr>
            <a:r>
              <a:rPr lang="en-US" sz="1600" dirty="0"/>
              <a:t>Proctology 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Char char="•"/>
            </a:pPr>
            <a:r>
              <a:rPr lang="en-US" sz="1600" dirty="0"/>
              <a:t>Chinese Water Torture 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Char char="•"/>
            </a:pPr>
            <a:r>
              <a:rPr lang="en-US" sz="1600" dirty="0"/>
              <a:t>Root Canal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Char char="•"/>
            </a:pPr>
            <a:endParaRPr lang="en-US" sz="1600" dirty="0"/>
          </a:p>
          <a:p>
            <a:pPr marL="381000" indent="-3810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dirty="0"/>
              <a:t>You may be wondering "why me?" </a:t>
            </a:r>
          </a:p>
          <a:p>
            <a:pPr marL="381000" indent="-3810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sz="1600" dirty="0"/>
          </a:p>
          <a:p>
            <a:pPr marL="381000" indent="-3810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dirty="0"/>
              <a:t>Understanding the reasons for an audit and the process involved can help alleviate your fears</a:t>
            </a:r>
          </a:p>
          <a:p>
            <a:pPr marL="381000" indent="-381000">
              <a:lnSpc>
                <a:spcPct val="80000"/>
              </a:lnSpc>
              <a:buClr>
                <a:srgbClr val="FF0000"/>
              </a:buClr>
              <a:buNone/>
            </a:pPr>
            <a:endParaRPr lang="en-US" sz="1600" dirty="0"/>
          </a:p>
          <a:p>
            <a:pPr marL="381000" indent="-3810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dirty="0"/>
              <a:t>The audit process is generally a ten-step procedure:</a:t>
            </a:r>
          </a:p>
          <a:p>
            <a:pPr marL="381000" indent="-3810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sz="1600" dirty="0"/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US" sz="1400" dirty="0" smtClean="0"/>
              <a:t>Notification &amp; Request for Preliminary Information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US" sz="1400" dirty="0" smtClean="0"/>
              <a:t>Planning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US" sz="1400" dirty="0" smtClean="0"/>
              <a:t>Opening </a:t>
            </a:r>
            <a:r>
              <a:rPr lang="en-US" sz="1400" dirty="0"/>
              <a:t>Meeting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US" sz="1400" dirty="0"/>
              <a:t>Fieldwork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US" sz="1400" dirty="0"/>
              <a:t>Communication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US" sz="1400" dirty="0"/>
              <a:t>Draft Report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US" sz="1400" dirty="0"/>
              <a:t>Management Responses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US" sz="1400" dirty="0"/>
              <a:t>Closing Meeting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US" sz="1400" dirty="0"/>
              <a:t>Report Distribution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US" sz="1400" dirty="0"/>
              <a:t>Follow-up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F5ADB1-6EF2-284B-9E3D-89C0C7C9E10C}" type="slidenum">
              <a:rPr lang="en-US" smtClean="0">
                <a:solidFill>
                  <a:srgbClr val="003698"/>
                </a:solidFill>
              </a:rPr>
              <a:pPr>
                <a:defRPr/>
              </a:pPr>
              <a:t>8</a:t>
            </a:fld>
            <a:endParaRPr lang="en-US" sz="1400" dirty="0">
              <a:solidFill>
                <a:srgbClr val="003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F5ADB1-6EF2-284B-9E3D-89C0C7C9E10C}" type="slidenum">
              <a:rPr lang="en-US">
                <a:solidFill>
                  <a:srgbClr val="003698"/>
                </a:solidFill>
              </a:rPr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Arial" charset="0"/>
              </a:rPr>
              <a:t>IT - General Controls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58140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  <a:tabLst>
                <a:tab pos="166688" algn="l"/>
              </a:tabLst>
            </a:pPr>
            <a:endParaRPr lang="en-US" sz="3000" dirty="0" smtClean="0"/>
          </a:p>
          <a:p>
            <a:pPr marL="0" indent="0" algn="just" eaLnBrk="1" hangingPunct="1">
              <a:spcBef>
                <a:spcPct val="0"/>
              </a:spcBef>
              <a:buFontTx/>
              <a:buNone/>
              <a:tabLst>
                <a:tab pos="166688" algn="l"/>
              </a:tabLst>
            </a:pPr>
            <a:endParaRPr lang="en-US" sz="3000" u="sng" dirty="0" smtClean="0"/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166688" algn="l"/>
              </a:tabLst>
            </a:pPr>
            <a:endParaRPr lang="en-US" sz="3000" dirty="0" smtClean="0"/>
          </a:p>
          <a:p>
            <a:pPr marL="0" indent="0" algn="just" eaLnBrk="1" hangingPunct="1">
              <a:buFontTx/>
              <a:buNone/>
              <a:tabLst>
                <a:tab pos="166688" algn="l"/>
              </a:tabLst>
            </a:pPr>
            <a:endParaRPr lang="en-US" sz="2800" dirty="0" smtClean="0">
              <a:latin typeface="OctavianMT" pitchFamily="18" charset="0"/>
            </a:endParaRPr>
          </a:p>
          <a:p>
            <a:pPr marL="0" indent="0" algn="just" eaLnBrk="1" hangingPunct="1">
              <a:tabLst>
                <a:tab pos="166688" algn="l"/>
              </a:tabLst>
            </a:pPr>
            <a:endParaRPr lang="en-US" dirty="0" smtClean="0"/>
          </a:p>
        </p:txBody>
      </p:sp>
      <p:sp>
        <p:nvSpPr>
          <p:cNvPr id="14342" name="Line 4"/>
          <p:cNvSpPr>
            <a:spLocks noChangeShapeType="1"/>
          </p:cNvSpPr>
          <p:nvPr/>
        </p:nvSpPr>
        <p:spPr bwMode="auto">
          <a:xfrm flipV="1">
            <a:off x="2667000" y="29718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 flipV="1">
            <a:off x="3962400" y="2092325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1066800" y="1524000"/>
            <a:ext cx="1371600" cy="762000"/>
          </a:xfrm>
          <a:prstGeom prst="rect">
            <a:avLst/>
          </a:prstGeom>
          <a:solidFill>
            <a:srgbClr val="0D3985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Controls</a:t>
            </a: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1600200" y="2286000"/>
            <a:ext cx="152400" cy="304800"/>
          </a:xfrm>
          <a:prstGeom prst="rect">
            <a:avLst/>
          </a:prstGeom>
          <a:solidFill>
            <a:srgbClr val="0D3985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4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 rot="-5400000">
            <a:off x="1790700" y="2400300"/>
            <a:ext cx="152400" cy="5334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vert="eaVert" wrap="none" anchor="ctr"/>
          <a:lstStyle/>
          <a:p>
            <a:pPr algn="ctr">
              <a:defRPr/>
            </a:pPr>
            <a:endParaRPr lang="en-US" sz="14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993" name="AutoShape 9"/>
          <p:cNvSpPr>
            <a:spLocks noChangeArrowheads="1"/>
          </p:cNvSpPr>
          <p:nvPr/>
        </p:nvSpPr>
        <p:spPr bwMode="auto">
          <a:xfrm rot="5400000" flipH="1">
            <a:off x="2095500" y="2552700"/>
            <a:ext cx="304800" cy="228600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2438400" y="2438400"/>
            <a:ext cx="838200" cy="609600"/>
          </a:xfrm>
          <a:prstGeom prst="rect">
            <a:avLst/>
          </a:prstGeom>
          <a:solidFill>
            <a:srgbClr val="78ADD2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</a:t>
            </a:r>
          </a:p>
          <a:p>
            <a:pPr algn="ctr">
              <a:defRPr/>
            </a:pPr>
            <a:r>
              <a:rPr lang="en-US" sz="1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Controls</a:t>
            </a: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8001000" y="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" b="1" u="none">
                <a:solidFill>
                  <a:schemeClr val="bg1"/>
                </a:solidFill>
              </a:rPr>
              <a:t>IT Concerns and Issues</a:t>
            </a:r>
          </a:p>
        </p:txBody>
      </p:sp>
      <p:sp>
        <p:nvSpPr>
          <p:cNvPr id="14350" name="Line 12"/>
          <p:cNvSpPr>
            <a:spLocks noChangeShapeType="1"/>
          </p:cNvSpPr>
          <p:nvPr/>
        </p:nvSpPr>
        <p:spPr bwMode="auto">
          <a:xfrm flipV="1">
            <a:off x="4191000" y="30480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4267200" y="4343400"/>
            <a:ext cx="3200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D3985"/>
                </a:solidFill>
                <a:latin typeface="Times New Roman" pitchFamily="18" charset="0"/>
              </a:rPr>
              <a:t>Disaster Recovery   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Business Resumption </a:t>
            </a:r>
            <a:r>
              <a:rPr lang="en-US" sz="1800" u="none" dirty="0" smtClean="0">
                <a:solidFill>
                  <a:srgbClr val="0D3985"/>
                </a:solidFill>
                <a:latin typeface="Times New Roman" pitchFamily="18" charset="0"/>
              </a:rPr>
              <a:t>Plans    (BRP)</a:t>
            </a:r>
            <a:endParaRPr lang="en-US" sz="1800" u="none" dirty="0">
              <a:solidFill>
                <a:srgbClr val="0D3985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BRP Testing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Alternate Processing</a:t>
            </a: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4191000" y="1295400"/>
            <a:ext cx="3048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D3985"/>
                </a:solidFill>
                <a:latin typeface="Times New Roman" pitchFamily="18" charset="0"/>
              </a:rPr>
              <a:t>Physical Security   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Physical Access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HVAC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Fire Protection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UPS</a:t>
            </a: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5562600" y="2895600"/>
            <a:ext cx="358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D3985"/>
                </a:solidFill>
                <a:latin typeface="Times New Roman" pitchFamily="18" charset="0"/>
              </a:rPr>
              <a:t>Backup/Contingency Planning   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Data Backups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Restore Procedures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Offsite Storage</a:t>
            </a: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152400" y="3748087"/>
            <a:ext cx="320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D3985"/>
                </a:solidFill>
                <a:latin typeface="Times New Roman" pitchFamily="18" charset="0"/>
              </a:rPr>
              <a:t>Change Management   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Program Change Controls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Tracking</a:t>
            </a: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Change Approvals</a:t>
            </a:r>
          </a:p>
        </p:txBody>
      </p:sp>
      <p:sp>
        <p:nvSpPr>
          <p:cNvPr id="14355" name="Line 17"/>
          <p:cNvSpPr>
            <a:spLocks noChangeShapeType="1"/>
          </p:cNvSpPr>
          <p:nvPr/>
        </p:nvSpPr>
        <p:spPr bwMode="auto">
          <a:xfrm flipV="1">
            <a:off x="3276600" y="2057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18"/>
          <p:cNvSpPr>
            <a:spLocks noChangeShapeType="1"/>
          </p:cNvSpPr>
          <p:nvPr/>
        </p:nvSpPr>
        <p:spPr bwMode="auto">
          <a:xfrm>
            <a:off x="3352800" y="2895600"/>
            <a:ext cx="2209800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Line 19"/>
          <p:cNvSpPr>
            <a:spLocks noChangeShapeType="1"/>
          </p:cNvSpPr>
          <p:nvPr/>
        </p:nvSpPr>
        <p:spPr bwMode="auto">
          <a:xfrm>
            <a:off x="3200400" y="3124200"/>
            <a:ext cx="1447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20"/>
          <p:cNvSpPr>
            <a:spLocks noChangeShapeType="1"/>
          </p:cNvSpPr>
          <p:nvPr/>
        </p:nvSpPr>
        <p:spPr bwMode="auto">
          <a:xfrm flipH="1">
            <a:off x="1600200" y="3124200"/>
            <a:ext cx="9906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2743200" y="3144837"/>
            <a:ext cx="266700" cy="2112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143000" y="5257800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D3985"/>
                </a:solidFill>
                <a:latin typeface="Times New Roman" pitchFamily="18" charset="0"/>
              </a:rPr>
              <a:t>Logical Access</a:t>
            </a:r>
            <a:r>
              <a:rPr lang="en-US" sz="1800" dirty="0" smtClean="0">
                <a:solidFill>
                  <a:srgbClr val="0D3985"/>
                </a:solidFill>
                <a:latin typeface="Times New Roman" pitchFamily="18" charset="0"/>
              </a:rPr>
              <a:t>   </a:t>
            </a:r>
            <a:endParaRPr lang="en-US" sz="1800" dirty="0">
              <a:solidFill>
                <a:srgbClr val="0D3985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800" u="none" dirty="0">
                <a:solidFill>
                  <a:srgbClr val="0D3985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D3985"/>
                </a:solidFill>
                <a:latin typeface="Times New Roman" pitchFamily="18" charset="0"/>
              </a:rPr>
              <a:t>Process to grant, change and remove access to network, application and database</a:t>
            </a:r>
            <a:endParaRPr lang="en-US" sz="1800" u="none" dirty="0">
              <a:solidFill>
                <a:srgbClr val="0D3985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6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research">
  <a:themeElements>
    <a:clrScheme name="">
      <a:dk1>
        <a:srgbClr val="003698"/>
      </a:dk1>
      <a:lt1>
        <a:srgbClr val="CED8DD"/>
      </a:lt1>
      <a:dk2>
        <a:srgbClr val="000000"/>
      </a:dk2>
      <a:lt2>
        <a:srgbClr val="808080"/>
      </a:lt2>
      <a:accent1>
        <a:srgbClr val="FFFFFF"/>
      </a:accent1>
      <a:accent2>
        <a:srgbClr val="FFCE00"/>
      </a:accent2>
      <a:accent3>
        <a:srgbClr val="E3E9EB"/>
      </a:accent3>
      <a:accent4>
        <a:srgbClr val="002D81"/>
      </a:accent4>
      <a:accent5>
        <a:srgbClr val="FFFFFF"/>
      </a:accent5>
      <a:accent6>
        <a:srgbClr val="E7BA00"/>
      </a:accent6>
      <a:hlink>
        <a:srgbClr val="003698"/>
      </a:hlink>
      <a:folHlink>
        <a:srgbClr val="F32A41"/>
      </a:folHlink>
    </a:clrScheme>
    <a:fontScheme name="dukemedicine_template12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dukemedicine_template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medicine_template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medicine_template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medicine_template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medicine_template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medicine_template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medicine_template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medicine_template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medicine_template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medicine_template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medicine_template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medicine_template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medicine_template12 13">
        <a:dk1>
          <a:srgbClr val="003698"/>
        </a:dk1>
        <a:lt1>
          <a:srgbClr val="CED8D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CE00"/>
        </a:accent2>
        <a:accent3>
          <a:srgbClr val="E3E9EB"/>
        </a:accent3>
        <a:accent4>
          <a:srgbClr val="002D81"/>
        </a:accent4>
        <a:accent5>
          <a:srgbClr val="DAEDEF"/>
        </a:accent5>
        <a:accent6>
          <a:srgbClr val="E7BA00"/>
        </a:accent6>
        <a:hlink>
          <a:srgbClr val="003698"/>
        </a:hlink>
        <a:folHlink>
          <a:srgbClr val="F32A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647</Words>
  <Application>Microsoft Office PowerPoint</Application>
  <PresentationFormat>On-screen Show (4:3)</PresentationFormat>
  <Paragraphs>166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template_research</vt:lpstr>
      <vt:lpstr>Custom Design</vt:lpstr>
      <vt:lpstr>IT Security </vt:lpstr>
      <vt:lpstr>Agenda</vt:lpstr>
      <vt:lpstr>Stakeholders</vt:lpstr>
      <vt:lpstr>Stakeholder Roles</vt:lpstr>
      <vt:lpstr>Definition of Internal Audit</vt:lpstr>
      <vt:lpstr>Duke Office of Internal Audits</vt:lpstr>
      <vt:lpstr>IT Audit Role</vt:lpstr>
      <vt:lpstr>IT Audit Process</vt:lpstr>
      <vt:lpstr>IT - General Controls</vt:lpstr>
      <vt:lpstr>IT - Application Controls</vt:lpstr>
      <vt:lpstr>Audit Approach for SOM Compliance Review</vt:lpstr>
      <vt:lpstr>General Computers Control Review</vt:lpstr>
      <vt:lpstr>PowerPoint Presentation</vt:lpstr>
      <vt:lpstr>PowerPoint Presentation</vt:lpstr>
      <vt:lpstr>PowerPoint Presentation</vt:lpstr>
    </vt:vector>
  </TitlesOfParts>
  <Company>Duke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RDSP – Next Steps</dc:title>
  <dc:creator>phill121</dc:creator>
  <cp:lastModifiedBy>Tasha Carmon</cp:lastModifiedBy>
  <cp:revision>37</cp:revision>
  <dcterms:created xsi:type="dcterms:W3CDTF">2012-07-18T16:53:37Z</dcterms:created>
  <dcterms:modified xsi:type="dcterms:W3CDTF">2013-03-28T13:35:37Z</dcterms:modified>
</cp:coreProperties>
</file>