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6"/>
  </p:notesMasterIdLst>
  <p:sldIdLst>
    <p:sldId id="257" r:id="rId3"/>
    <p:sldId id="258" r:id="rId4"/>
    <p:sldId id="260" r:id="rId5"/>
    <p:sldId id="261" r:id="rId6"/>
    <p:sldId id="272"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32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1134A7-DBCE-4965-A3C4-779F8F08589A}" type="datetimeFigureOut">
              <a:rPr lang="en-US" smtClean="0"/>
              <a:t>3/28/2013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BD2270-B419-4661-A3C7-EE696E1066B0}" type="slidenum">
              <a:rPr lang="en-US" smtClean="0"/>
              <a:t>‹#›</a:t>
            </a:fld>
            <a:endParaRPr lang="en-US"/>
          </a:p>
        </p:txBody>
      </p:sp>
    </p:spTree>
    <p:extLst>
      <p:ext uri="{BB962C8B-B14F-4D97-AF65-F5344CB8AC3E}">
        <p14:creationId xmlns:p14="http://schemas.microsoft.com/office/powerpoint/2010/main" val="3659078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031"/>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charset="-128"/>
              </a:defRPr>
            </a:lvl1pPr>
            <a:lvl2pPr marL="742868" indent="-285718">
              <a:defRPr sz="2400">
                <a:solidFill>
                  <a:schemeClr val="tx1"/>
                </a:solidFill>
                <a:latin typeface="Arial" pitchFamily="34" charset="0"/>
                <a:ea typeface="ヒラギノ角ゴ Pro W3" charset="-128"/>
              </a:defRPr>
            </a:lvl2pPr>
            <a:lvl3pPr marL="1142874" indent="-228574">
              <a:defRPr sz="2400">
                <a:solidFill>
                  <a:schemeClr val="tx1"/>
                </a:solidFill>
                <a:latin typeface="Arial" pitchFamily="34" charset="0"/>
                <a:ea typeface="ヒラギノ角ゴ Pro W3" charset="-128"/>
              </a:defRPr>
            </a:lvl3pPr>
            <a:lvl4pPr marL="1600023" indent="-228574">
              <a:defRPr sz="2400">
                <a:solidFill>
                  <a:schemeClr val="tx1"/>
                </a:solidFill>
                <a:latin typeface="Arial" pitchFamily="34" charset="0"/>
                <a:ea typeface="ヒラギノ角ゴ Pro W3" charset="-128"/>
              </a:defRPr>
            </a:lvl4pPr>
            <a:lvl5pPr marL="2057173" indent="-228574">
              <a:defRPr sz="2400">
                <a:solidFill>
                  <a:schemeClr val="tx1"/>
                </a:solidFill>
                <a:latin typeface="Arial" pitchFamily="34" charset="0"/>
                <a:ea typeface="ヒラギノ角ゴ Pro W3" charset="-128"/>
              </a:defRPr>
            </a:lvl5pPr>
            <a:lvl6pPr marL="2514322" indent="-228574" eaLnBrk="0" fontAlgn="base" hangingPunct="0">
              <a:spcBef>
                <a:spcPct val="0"/>
              </a:spcBef>
              <a:spcAft>
                <a:spcPct val="0"/>
              </a:spcAft>
              <a:defRPr sz="2400">
                <a:solidFill>
                  <a:schemeClr val="tx1"/>
                </a:solidFill>
                <a:latin typeface="Arial" pitchFamily="34" charset="0"/>
                <a:ea typeface="ヒラギノ角ゴ Pro W3" charset="-128"/>
              </a:defRPr>
            </a:lvl6pPr>
            <a:lvl7pPr marL="2971471" indent="-228574" eaLnBrk="0" fontAlgn="base" hangingPunct="0">
              <a:spcBef>
                <a:spcPct val="0"/>
              </a:spcBef>
              <a:spcAft>
                <a:spcPct val="0"/>
              </a:spcAft>
              <a:defRPr sz="2400">
                <a:solidFill>
                  <a:schemeClr val="tx1"/>
                </a:solidFill>
                <a:latin typeface="Arial" pitchFamily="34" charset="0"/>
                <a:ea typeface="ヒラギノ角ゴ Pro W3" charset="-128"/>
              </a:defRPr>
            </a:lvl7pPr>
            <a:lvl8pPr marL="3428620" indent="-228574" eaLnBrk="0" fontAlgn="base" hangingPunct="0">
              <a:spcBef>
                <a:spcPct val="0"/>
              </a:spcBef>
              <a:spcAft>
                <a:spcPct val="0"/>
              </a:spcAft>
              <a:defRPr sz="2400">
                <a:solidFill>
                  <a:schemeClr val="tx1"/>
                </a:solidFill>
                <a:latin typeface="Arial" pitchFamily="34" charset="0"/>
                <a:ea typeface="ヒラギノ角ゴ Pro W3" charset="-128"/>
              </a:defRPr>
            </a:lvl8pPr>
            <a:lvl9pPr marL="3885770" indent="-228574"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20C9B609-8295-4CA8-B58B-13AA7337116F}" type="slidenum">
              <a:rPr lang="en-US" sz="1200">
                <a:solidFill>
                  <a:prstClr val="black"/>
                </a:solidFill>
              </a:rPr>
              <a:pPr/>
              <a:t>1</a:t>
            </a:fld>
            <a:endParaRPr lang="en-US" sz="1200" dirty="0">
              <a:solidFill>
                <a:prstClr val="black"/>
              </a:solidFill>
            </a:endParaRPr>
          </a:p>
        </p:txBody>
      </p:sp>
      <p:sp>
        <p:nvSpPr>
          <p:cNvPr id="14338"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638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latin typeface="Arial" pitchFamily="34" charset="0"/>
              <a:ea typeface="ヒラギノ角ゴ Pro W3"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for examples</a:t>
            </a:r>
            <a:r>
              <a:rPr lang="en-US" baseline="0" dirty="0" smtClean="0"/>
              <a:t> from the audience.</a:t>
            </a:r>
            <a:endParaRPr lang="en-US" dirty="0"/>
          </a:p>
        </p:txBody>
      </p:sp>
      <p:sp>
        <p:nvSpPr>
          <p:cNvPr id="4" name="Slide Number Placeholder 3"/>
          <p:cNvSpPr>
            <a:spLocks noGrp="1"/>
          </p:cNvSpPr>
          <p:nvPr>
            <p:ph type="sldNum" sz="quarter" idx="10"/>
          </p:nvPr>
        </p:nvSpPr>
        <p:spPr/>
        <p:txBody>
          <a:bodyPr/>
          <a:lstStyle/>
          <a:p>
            <a:fld id="{853D11C2-2011-43A6-8B75-0C255444912F}" type="slidenum">
              <a:rPr lang="en-US" smtClean="0"/>
              <a:t>19</a:t>
            </a:fld>
            <a:endParaRPr lang="en-US" dirty="0"/>
          </a:p>
        </p:txBody>
      </p:sp>
    </p:spTree>
    <p:extLst>
      <p:ext uri="{BB962C8B-B14F-4D97-AF65-F5344CB8AC3E}">
        <p14:creationId xmlns:p14="http://schemas.microsoft.com/office/powerpoint/2010/main" val="4181652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87" indent="-228587" defTabSz="914350" eaLnBrk="0" fontAlgn="base" hangingPunct="0">
              <a:spcBef>
                <a:spcPct val="30000"/>
              </a:spcBef>
              <a:spcAft>
                <a:spcPct val="0"/>
              </a:spcAft>
              <a:buFont typeface="Calibri" pitchFamily="34" charset="0"/>
              <a:buAutoNum type="arabicPeriod"/>
              <a:defRPr/>
            </a:pPr>
            <a:r>
              <a:rPr lang="en-US" dirty="0">
                <a:solidFill>
                  <a:srgbClr val="000000"/>
                </a:solidFill>
                <a:latin typeface="Arial" charset="0"/>
              </a:rPr>
              <a:t>Define source data (the information that will be recorded) and describe why it is important</a:t>
            </a:r>
          </a:p>
          <a:p>
            <a:pPr marL="228587" indent="-228587" defTabSz="914350" eaLnBrk="0" fontAlgn="base" hangingPunct="0">
              <a:spcBef>
                <a:spcPct val="30000"/>
              </a:spcBef>
              <a:spcAft>
                <a:spcPct val="0"/>
              </a:spcAft>
              <a:buFont typeface="Calibri" pitchFamily="34" charset="0"/>
              <a:buAutoNum type="arabicPeriod"/>
              <a:defRPr/>
            </a:pPr>
            <a:r>
              <a:rPr lang="en-US" dirty="0">
                <a:solidFill>
                  <a:srgbClr val="000000"/>
                </a:solidFill>
                <a:latin typeface="Arial" charset="0"/>
              </a:rPr>
              <a:t>Define source document (first recording of source data) and describe why it is important</a:t>
            </a:r>
          </a:p>
          <a:p>
            <a:endParaRPr lang="en-US" dirty="0"/>
          </a:p>
        </p:txBody>
      </p:sp>
      <p:sp>
        <p:nvSpPr>
          <p:cNvPr id="4" name="Slide Number Placeholder 3"/>
          <p:cNvSpPr>
            <a:spLocks noGrp="1"/>
          </p:cNvSpPr>
          <p:nvPr>
            <p:ph type="sldNum" sz="quarter" idx="10"/>
          </p:nvPr>
        </p:nvSpPr>
        <p:spPr/>
        <p:txBody>
          <a:bodyPr/>
          <a:lstStyle/>
          <a:p>
            <a:fld id="{853D11C2-2011-43A6-8B75-0C255444912F}" type="slidenum">
              <a:rPr lang="en-US" smtClean="0"/>
              <a:t>20</a:t>
            </a:fld>
            <a:endParaRPr lang="en-US" dirty="0"/>
          </a:p>
        </p:txBody>
      </p:sp>
    </p:spTree>
    <p:extLst>
      <p:ext uri="{BB962C8B-B14F-4D97-AF65-F5344CB8AC3E}">
        <p14:creationId xmlns:p14="http://schemas.microsoft.com/office/powerpoint/2010/main" val="609690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87" indent="-228587" defTabSz="914350" eaLnBrk="0" fontAlgn="base" hangingPunct="0">
              <a:spcBef>
                <a:spcPct val="30000"/>
              </a:spcBef>
              <a:spcAft>
                <a:spcPct val="0"/>
              </a:spcAft>
              <a:buFont typeface="Calibri" pitchFamily="34" charset="0"/>
              <a:buAutoNum type="arabicPeriod"/>
              <a:defRPr/>
            </a:pPr>
            <a:r>
              <a:rPr lang="en-US" dirty="0">
                <a:solidFill>
                  <a:srgbClr val="000000"/>
                </a:solidFill>
                <a:latin typeface="Arial" charset="0"/>
              </a:rPr>
              <a:t>A Source Document is a record that contains original source data</a:t>
            </a:r>
          </a:p>
          <a:p>
            <a:pPr marL="228587" indent="-228587" defTabSz="914350" eaLnBrk="0" fontAlgn="base" hangingPunct="0">
              <a:spcBef>
                <a:spcPct val="30000"/>
              </a:spcBef>
              <a:spcAft>
                <a:spcPct val="0"/>
              </a:spcAft>
              <a:buFont typeface="Calibri" pitchFamily="34" charset="0"/>
              <a:buAutoNum type="arabicPeriod"/>
              <a:defRPr/>
            </a:pPr>
            <a:r>
              <a:rPr lang="en-US" dirty="0">
                <a:solidFill>
                  <a:srgbClr val="000000"/>
                </a:solidFill>
                <a:latin typeface="Arial" charset="0"/>
              </a:rPr>
              <a:t>Examples of source data and documents are shown on the slide</a:t>
            </a:r>
          </a:p>
          <a:p>
            <a:pPr marL="228587" indent="-228587" defTabSz="914350" eaLnBrk="0" fontAlgn="base" hangingPunct="0">
              <a:spcBef>
                <a:spcPct val="30000"/>
              </a:spcBef>
              <a:spcAft>
                <a:spcPct val="0"/>
              </a:spcAft>
              <a:buFont typeface="Calibri" pitchFamily="34" charset="0"/>
              <a:buAutoNum type="arabicPeriod"/>
              <a:defRPr/>
            </a:pPr>
            <a:r>
              <a:rPr lang="en-US" dirty="0">
                <a:solidFill>
                  <a:srgbClr val="000000"/>
                </a:solidFill>
                <a:latin typeface="Arial" charset="0"/>
              </a:rPr>
              <a:t>Allow time for discussion around “what is the source data”, “what is the source document”</a:t>
            </a:r>
          </a:p>
          <a:p>
            <a:pPr marL="685762" lvl="1" indent="-228587" defTabSz="914350" eaLnBrk="0" fontAlgn="base" hangingPunct="0">
              <a:spcBef>
                <a:spcPct val="30000"/>
              </a:spcBef>
              <a:spcAft>
                <a:spcPct val="0"/>
              </a:spcAft>
              <a:buFont typeface="Calibri" pitchFamily="34" charset="0"/>
              <a:buAutoNum type="arabicPeriod"/>
              <a:defRPr/>
            </a:pPr>
            <a:r>
              <a:rPr lang="en-US" dirty="0">
                <a:solidFill>
                  <a:srgbClr val="000000"/>
                </a:solidFill>
                <a:latin typeface="Arial" charset="0"/>
              </a:rPr>
              <a:t>If you run a lab specimen through a machine in the lab and you get a value reading on the machine, that machine reading is the source data, the print out of the reading is the source document</a:t>
            </a:r>
          </a:p>
          <a:p>
            <a:pPr marL="685762" lvl="1" indent="-228587" defTabSz="914350" eaLnBrk="0" fontAlgn="base" hangingPunct="0">
              <a:spcBef>
                <a:spcPct val="30000"/>
              </a:spcBef>
              <a:spcAft>
                <a:spcPct val="0"/>
              </a:spcAft>
              <a:buFont typeface="Calibri" pitchFamily="34" charset="0"/>
              <a:buAutoNum type="arabicPeriod"/>
              <a:defRPr/>
            </a:pPr>
            <a:r>
              <a:rPr lang="en-US" dirty="0">
                <a:solidFill>
                  <a:srgbClr val="000000"/>
                </a:solidFill>
                <a:latin typeface="Arial" charset="0"/>
              </a:rPr>
              <a:t>EKG—source data is display coming up when leads are attached, document is the print out and the report that says if readings are within normal limits</a:t>
            </a:r>
          </a:p>
          <a:p>
            <a:pPr marL="228587" indent="-228587" defTabSz="914350" eaLnBrk="0" fontAlgn="base" hangingPunct="0">
              <a:spcBef>
                <a:spcPct val="30000"/>
              </a:spcBef>
              <a:spcAft>
                <a:spcPct val="0"/>
              </a:spcAft>
              <a:buFont typeface="Calibri" pitchFamily="34" charset="0"/>
              <a:buAutoNum type="arabicPeriod"/>
              <a:defRPr/>
            </a:pPr>
            <a:r>
              <a:rPr lang="en-US" dirty="0">
                <a:solidFill>
                  <a:srgbClr val="000000"/>
                </a:solidFill>
                <a:latin typeface="Arial" charset="0"/>
              </a:rPr>
              <a:t>Is the x-ray or the report the source document?</a:t>
            </a:r>
          </a:p>
          <a:p>
            <a:pPr defTabSz="914350" eaLnBrk="0" fontAlgn="base" hangingPunct="0">
              <a:spcBef>
                <a:spcPct val="30000"/>
              </a:spcBef>
              <a:spcAft>
                <a:spcPct val="0"/>
              </a:spcAft>
              <a:defRPr/>
            </a:pPr>
            <a:endParaRPr lang="en-US" dirty="0">
              <a:solidFill>
                <a:srgbClr val="000000"/>
              </a:solidFill>
              <a:latin typeface="Arial" charset="0"/>
            </a:endParaRPr>
          </a:p>
          <a:p>
            <a:endParaRPr lang="en-US" dirty="0"/>
          </a:p>
        </p:txBody>
      </p:sp>
      <p:sp>
        <p:nvSpPr>
          <p:cNvPr id="4" name="Slide Number Placeholder 3"/>
          <p:cNvSpPr>
            <a:spLocks noGrp="1"/>
          </p:cNvSpPr>
          <p:nvPr>
            <p:ph type="sldNum" sz="quarter" idx="10"/>
          </p:nvPr>
        </p:nvSpPr>
        <p:spPr/>
        <p:txBody>
          <a:bodyPr/>
          <a:lstStyle/>
          <a:p>
            <a:fld id="{853D11C2-2011-43A6-8B75-0C255444912F}" type="slidenum">
              <a:rPr lang="en-US" smtClean="0"/>
              <a:t>21</a:t>
            </a:fld>
            <a:endParaRPr lang="en-US" dirty="0"/>
          </a:p>
        </p:txBody>
      </p:sp>
    </p:spTree>
    <p:extLst>
      <p:ext uri="{BB962C8B-B14F-4D97-AF65-F5344CB8AC3E}">
        <p14:creationId xmlns:p14="http://schemas.microsoft.com/office/powerpoint/2010/main" val="1893420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87" indent="-228587" defTabSz="914350" eaLnBrk="0" fontAlgn="base" hangingPunct="0">
              <a:spcBef>
                <a:spcPct val="30000"/>
              </a:spcBef>
              <a:spcAft>
                <a:spcPct val="0"/>
              </a:spcAft>
              <a:buFont typeface="+mj-lt"/>
              <a:buAutoNum type="arabicPeriod"/>
              <a:defRPr/>
            </a:pPr>
            <a:r>
              <a:rPr lang="en-US" dirty="0">
                <a:solidFill>
                  <a:srgbClr val="000000"/>
                </a:solidFill>
                <a:latin typeface="Arial" charset="0"/>
              </a:rPr>
              <a:t>The case report form contains data fields predefined by the sponsor in accordance with the protocol, often completed through transcription</a:t>
            </a:r>
          </a:p>
          <a:p>
            <a:pPr marL="228587" indent="-228587" defTabSz="914350" eaLnBrk="0" fontAlgn="base" hangingPunct="0">
              <a:spcBef>
                <a:spcPct val="30000"/>
              </a:spcBef>
              <a:spcAft>
                <a:spcPct val="0"/>
              </a:spcAft>
              <a:buFont typeface="+mj-lt"/>
              <a:buAutoNum type="arabicPeriod"/>
              <a:defRPr/>
            </a:pPr>
            <a:r>
              <a:rPr lang="en-US" dirty="0">
                <a:solidFill>
                  <a:srgbClr val="000000"/>
                </a:solidFill>
                <a:latin typeface="Arial" charset="0"/>
              </a:rPr>
              <a:t>Sponsors provide case report forms to study teams</a:t>
            </a:r>
          </a:p>
          <a:p>
            <a:pPr marL="228587" indent="-228587" defTabSz="914350" eaLnBrk="0" fontAlgn="base" hangingPunct="0">
              <a:spcBef>
                <a:spcPct val="30000"/>
              </a:spcBef>
              <a:spcAft>
                <a:spcPct val="0"/>
              </a:spcAft>
              <a:buFont typeface="+mj-lt"/>
              <a:buAutoNum type="arabicPeriod"/>
              <a:defRPr/>
            </a:pPr>
            <a:r>
              <a:rPr lang="en-US" dirty="0">
                <a:solidFill>
                  <a:srgbClr val="000000"/>
                </a:solidFill>
                <a:latin typeface="Arial" charset="0"/>
              </a:rPr>
              <a:t>If your study does not have sponsor provided forms it is a responsibility of the study team to create standardized data collection tools to ensure data integrity through systematic data capture.</a:t>
            </a:r>
          </a:p>
          <a:p>
            <a:pPr marL="228587" indent="-228587" defTabSz="914350" eaLnBrk="0" fontAlgn="base" hangingPunct="0">
              <a:spcBef>
                <a:spcPct val="30000"/>
              </a:spcBef>
              <a:spcAft>
                <a:spcPct val="0"/>
              </a:spcAft>
              <a:buFont typeface="+mj-lt"/>
              <a:buAutoNum type="arabicPeriod"/>
              <a:defRPr/>
            </a:pPr>
            <a:r>
              <a:rPr lang="en-US" dirty="0">
                <a:solidFill>
                  <a:srgbClr val="000000"/>
                </a:solidFill>
                <a:latin typeface="Arial" charset="0"/>
              </a:rPr>
              <a:t>Case report form may be in an electronic or paper format</a:t>
            </a:r>
          </a:p>
          <a:p>
            <a:pPr marL="228587" indent="-228587" defTabSz="914350" eaLnBrk="0" fontAlgn="base" hangingPunct="0">
              <a:spcBef>
                <a:spcPct val="30000"/>
              </a:spcBef>
              <a:spcAft>
                <a:spcPct val="0"/>
              </a:spcAft>
              <a:buFont typeface="+mj-lt"/>
              <a:buAutoNum type="arabicPeriod"/>
              <a:defRPr/>
            </a:pPr>
            <a:r>
              <a:rPr lang="en-US" dirty="0">
                <a:solidFill>
                  <a:srgbClr val="000000"/>
                </a:solidFill>
                <a:latin typeface="Arial" charset="0"/>
              </a:rPr>
              <a:t>Data might be captured directly onto the case report form in certain instances such as:</a:t>
            </a:r>
          </a:p>
          <a:p>
            <a:pPr marL="685762" lvl="1" indent="-228587" defTabSz="914350" eaLnBrk="0" fontAlgn="base" hangingPunct="0">
              <a:spcBef>
                <a:spcPct val="30000"/>
              </a:spcBef>
              <a:spcAft>
                <a:spcPct val="0"/>
              </a:spcAft>
              <a:buFont typeface="+mj-lt"/>
              <a:buAutoNum type="arabicPeriod"/>
              <a:defRPr/>
            </a:pPr>
            <a:r>
              <a:rPr lang="en-US" dirty="0">
                <a:solidFill>
                  <a:srgbClr val="000000"/>
                </a:solidFill>
                <a:latin typeface="Arial" charset="0"/>
              </a:rPr>
              <a:t>Subject survey</a:t>
            </a:r>
          </a:p>
          <a:p>
            <a:pPr marL="685762" lvl="1" indent="-228587" defTabSz="914350" eaLnBrk="0" fontAlgn="base" hangingPunct="0">
              <a:spcBef>
                <a:spcPct val="30000"/>
              </a:spcBef>
              <a:spcAft>
                <a:spcPct val="0"/>
              </a:spcAft>
              <a:buFont typeface="+mj-lt"/>
              <a:buAutoNum type="arabicPeriod"/>
              <a:defRPr/>
            </a:pPr>
            <a:r>
              <a:rPr lang="en-US" dirty="0">
                <a:solidFill>
                  <a:srgbClr val="000000"/>
                </a:solidFill>
                <a:latin typeface="Arial" charset="0"/>
              </a:rPr>
              <a:t>Recording vital signs over a period of time</a:t>
            </a:r>
          </a:p>
          <a:p>
            <a:pPr marL="685762" lvl="1" indent="-228587" defTabSz="914350" eaLnBrk="0" fontAlgn="base" hangingPunct="0">
              <a:spcBef>
                <a:spcPct val="30000"/>
              </a:spcBef>
              <a:spcAft>
                <a:spcPct val="0"/>
              </a:spcAft>
              <a:buFont typeface="+mj-lt"/>
              <a:buAutoNum type="arabicPeriod"/>
              <a:defRPr/>
            </a:pPr>
            <a:r>
              <a:rPr lang="en-US" dirty="0">
                <a:solidFill>
                  <a:srgbClr val="000000"/>
                </a:solidFill>
                <a:latin typeface="Arial" charset="0"/>
              </a:rPr>
              <a:t>Blood collection for pk levels</a:t>
            </a:r>
          </a:p>
          <a:p>
            <a:endParaRPr lang="en-US" dirty="0"/>
          </a:p>
        </p:txBody>
      </p:sp>
      <p:sp>
        <p:nvSpPr>
          <p:cNvPr id="4" name="Slide Number Placeholder 3"/>
          <p:cNvSpPr>
            <a:spLocks noGrp="1"/>
          </p:cNvSpPr>
          <p:nvPr>
            <p:ph type="sldNum" sz="quarter" idx="10"/>
          </p:nvPr>
        </p:nvSpPr>
        <p:spPr/>
        <p:txBody>
          <a:bodyPr/>
          <a:lstStyle/>
          <a:p>
            <a:fld id="{853D11C2-2011-43A6-8B75-0C255444912F}" type="slidenum">
              <a:rPr lang="en-US" smtClean="0"/>
              <a:t>22</a:t>
            </a:fld>
            <a:endParaRPr lang="en-US" dirty="0"/>
          </a:p>
        </p:txBody>
      </p:sp>
    </p:spTree>
    <p:extLst>
      <p:ext uri="{BB962C8B-B14F-4D97-AF65-F5344CB8AC3E}">
        <p14:creationId xmlns:p14="http://schemas.microsoft.com/office/powerpoint/2010/main" val="2563242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87" indent="-228587" defTabSz="914350" eaLnBrk="0" fontAlgn="base" hangingPunct="0">
              <a:lnSpc>
                <a:spcPct val="90000"/>
              </a:lnSpc>
              <a:spcBef>
                <a:spcPct val="30000"/>
              </a:spcBef>
              <a:spcAft>
                <a:spcPct val="0"/>
              </a:spcAft>
              <a:buFont typeface="Calibri" pitchFamily="34" charset="0"/>
              <a:buAutoNum type="arabicPeriod"/>
              <a:defRPr/>
            </a:pPr>
            <a:r>
              <a:rPr lang="en-US" dirty="0">
                <a:solidFill>
                  <a:srgbClr val="000000"/>
                </a:solidFill>
                <a:latin typeface="Arial" charset="0"/>
              </a:rPr>
              <a:t>Just as data can be captured on paper by the study team, data can also be captured by electronic format</a:t>
            </a:r>
          </a:p>
          <a:p>
            <a:pPr marL="228587" indent="-228587" defTabSz="914350" eaLnBrk="0" fontAlgn="base" hangingPunct="0">
              <a:lnSpc>
                <a:spcPct val="90000"/>
              </a:lnSpc>
              <a:spcBef>
                <a:spcPct val="30000"/>
              </a:spcBef>
              <a:spcAft>
                <a:spcPct val="0"/>
              </a:spcAft>
              <a:buFont typeface="Calibri" pitchFamily="34" charset="0"/>
              <a:buAutoNum type="arabicPeriod"/>
              <a:defRPr/>
            </a:pPr>
            <a:r>
              <a:rPr lang="en-US" dirty="0">
                <a:solidFill>
                  <a:srgbClr val="000000"/>
                </a:solidFill>
                <a:latin typeface="Arial" charset="0"/>
              </a:rPr>
              <a:t>Be aware that there is not standardization among sponsors in terms of collecting case report forms.</a:t>
            </a:r>
          </a:p>
          <a:p>
            <a:pPr marL="685762" lvl="1" indent="-228587" defTabSz="914350" eaLnBrk="0" fontAlgn="base" hangingPunct="0">
              <a:lnSpc>
                <a:spcPct val="90000"/>
              </a:lnSpc>
              <a:spcBef>
                <a:spcPct val="30000"/>
              </a:spcBef>
              <a:spcAft>
                <a:spcPct val="0"/>
              </a:spcAft>
              <a:buFont typeface="Calibri" pitchFamily="34" charset="0"/>
              <a:buAutoNum type="arabicPeriod"/>
              <a:defRPr/>
            </a:pPr>
            <a:r>
              <a:rPr lang="en-US" dirty="0">
                <a:solidFill>
                  <a:srgbClr val="000000"/>
                </a:solidFill>
                <a:latin typeface="Arial" charset="0"/>
              </a:rPr>
              <a:t>Depending on the sponsor, Case Report Forms might be recorded in electronic format, paper format, or both</a:t>
            </a:r>
          </a:p>
          <a:p>
            <a:pPr marL="685762" lvl="1" indent="-228587" defTabSz="914350" eaLnBrk="0" fontAlgn="base" hangingPunct="0">
              <a:lnSpc>
                <a:spcPct val="90000"/>
              </a:lnSpc>
              <a:spcBef>
                <a:spcPct val="30000"/>
              </a:spcBef>
              <a:spcAft>
                <a:spcPct val="0"/>
              </a:spcAft>
              <a:buFont typeface="Calibri" pitchFamily="34" charset="0"/>
              <a:buAutoNum type="arabicPeriod"/>
              <a:defRPr/>
            </a:pPr>
            <a:r>
              <a:rPr lang="en-US" dirty="0">
                <a:solidFill>
                  <a:srgbClr val="000000"/>
                </a:solidFill>
                <a:latin typeface="Arial" charset="0"/>
              </a:rPr>
              <a:t>Check with your sponsor to see which format they are using</a:t>
            </a:r>
          </a:p>
          <a:p>
            <a:pPr marL="228587" indent="-228587" defTabSz="914350" eaLnBrk="0" fontAlgn="base" hangingPunct="0">
              <a:lnSpc>
                <a:spcPct val="90000"/>
              </a:lnSpc>
              <a:spcBef>
                <a:spcPct val="30000"/>
              </a:spcBef>
              <a:spcAft>
                <a:spcPct val="0"/>
              </a:spcAft>
              <a:buFont typeface="Calibri" pitchFamily="34" charset="0"/>
              <a:buAutoNum type="arabicPeriod"/>
              <a:defRPr/>
            </a:pPr>
            <a:r>
              <a:rPr lang="en-US" dirty="0">
                <a:solidFill>
                  <a:srgbClr val="000000"/>
                </a:solidFill>
                <a:latin typeface="Arial" charset="0"/>
              </a:rPr>
              <a:t>Describe IVRs use</a:t>
            </a:r>
          </a:p>
          <a:p>
            <a:pPr marL="685762" lvl="1" indent="-228587" defTabSz="914350" eaLnBrk="0" fontAlgn="base" hangingPunct="0">
              <a:lnSpc>
                <a:spcPct val="90000"/>
              </a:lnSpc>
              <a:spcBef>
                <a:spcPct val="30000"/>
              </a:spcBef>
              <a:spcAft>
                <a:spcPct val="0"/>
              </a:spcAft>
              <a:buFont typeface="Calibri" pitchFamily="34" charset="0"/>
              <a:buAutoNum type="arabicPeriod"/>
              <a:defRPr/>
            </a:pPr>
            <a:r>
              <a:rPr lang="en-US" dirty="0">
                <a:solidFill>
                  <a:srgbClr val="000000"/>
                </a:solidFill>
                <a:latin typeface="Arial" charset="0"/>
              </a:rPr>
              <a:t>For subjects: e.g., press 1 if your allergy symptoms are severe, press 2 if they're moderate, etc. </a:t>
            </a:r>
          </a:p>
          <a:p>
            <a:pPr marL="228587" indent="-228587" defTabSz="914350" eaLnBrk="0" fontAlgn="base" hangingPunct="0">
              <a:lnSpc>
                <a:spcPct val="90000"/>
              </a:lnSpc>
              <a:spcBef>
                <a:spcPct val="30000"/>
              </a:spcBef>
              <a:spcAft>
                <a:spcPct val="0"/>
              </a:spcAft>
              <a:buFont typeface="Calibri" pitchFamily="34" charset="0"/>
              <a:buAutoNum type="arabicPeriod"/>
              <a:defRPr/>
            </a:pPr>
            <a:r>
              <a:rPr lang="en-US" dirty="0">
                <a:solidFill>
                  <a:srgbClr val="000000"/>
                </a:solidFill>
                <a:latin typeface="Arial" charset="0"/>
              </a:rPr>
              <a:t>Electronic Diaries- use a PDA (like a Palm Pilot or similar device) to record information that's best captured at home rather than at the next clinic appointment weeks or months later. </a:t>
            </a:r>
          </a:p>
          <a:p>
            <a:pPr marL="228587" indent="-228587" defTabSz="914350" eaLnBrk="0" fontAlgn="base" hangingPunct="0">
              <a:lnSpc>
                <a:spcPct val="90000"/>
              </a:lnSpc>
              <a:spcBef>
                <a:spcPct val="30000"/>
              </a:spcBef>
              <a:spcAft>
                <a:spcPct val="0"/>
              </a:spcAft>
              <a:buFont typeface="Calibri" pitchFamily="34" charset="0"/>
              <a:buAutoNum type="arabicPeriod"/>
              <a:defRPr/>
            </a:pPr>
            <a:r>
              <a:rPr lang="en-US" dirty="0">
                <a:solidFill>
                  <a:srgbClr val="000000"/>
                </a:solidFill>
                <a:latin typeface="Arial" charset="0"/>
              </a:rPr>
              <a:t>Ask about experience use of each type of electronic data capture.  Discuss pros-cons of personal digital assistant type devices in patient populations</a:t>
            </a:r>
          </a:p>
          <a:p>
            <a:pPr defTabSz="914350">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853D11C2-2011-43A6-8B75-0C255444912F}" type="slidenum">
              <a:rPr lang="en-US" smtClean="0"/>
              <a:t>24</a:t>
            </a:fld>
            <a:endParaRPr lang="en-US" dirty="0"/>
          </a:p>
        </p:txBody>
      </p:sp>
    </p:spTree>
    <p:extLst>
      <p:ext uri="{BB962C8B-B14F-4D97-AF65-F5344CB8AC3E}">
        <p14:creationId xmlns:p14="http://schemas.microsoft.com/office/powerpoint/2010/main" val="949634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87" indent="-228587" defTabSz="914350" eaLnBrk="0" fontAlgn="base" hangingPunct="0">
              <a:spcBef>
                <a:spcPct val="30000"/>
              </a:spcBef>
              <a:spcAft>
                <a:spcPct val="0"/>
              </a:spcAft>
              <a:buFont typeface="Calibri" pitchFamily="34" charset="0"/>
              <a:buAutoNum type="arabicPeriod"/>
              <a:defRPr/>
            </a:pPr>
            <a:r>
              <a:rPr lang="en-US" dirty="0">
                <a:solidFill>
                  <a:srgbClr val="000000"/>
                </a:solidFill>
                <a:latin typeface="Arial" charset="0"/>
              </a:rPr>
              <a:t>Slide lists documentation requirements for informed consent</a:t>
            </a:r>
          </a:p>
          <a:p>
            <a:pPr marL="685762" lvl="1" indent="-228587" defTabSz="914350" eaLnBrk="0" fontAlgn="base" hangingPunct="0">
              <a:spcBef>
                <a:spcPct val="30000"/>
              </a:spcBef>
              <a:spcAft>
                <a:spcPct val="0"/>
              </a:spcAft>
              <a:buFont typeface="Calibri" pitchFamily="34" charset="0"/>
              <a:buAutoNum type="arabicPeriod"/>
              <a:defRPr/>
            </a:pPr>
            <a:r>
              <a:rPr lang="en-US" dirty="0">
                <a:solidFill>
                  <a:srgbClr val="000000"/>
                </a:solidFill>
                <a:latin typeface="Arial" charset="0"/>
              </a:rPr>
              <a:t>Placing a copy of the ICF in the subject’s DUHS medical record is consistent with JCAHO requirements</a:t>
            </a:r>
          </a:p>
          <a:p>
            <a:pPr marL="228587" indent="-228587" defTabSz="914350" eaLnBrk="0" fontAlgn="base" hangingPunct="0">
              <a:spcBef>
                <a:spcPct val="30000"/>
              </a:spcBef>
              <a:spcAft>
                <a:spcPct val="0"/>
              </a:spcAft>
              <a:buFont typeface="Calibri" pitchFamily="34" charset="0"/>
              <a:buAutoNum type="arabicPeriod"/>
              <a:defRPr/>
            </a:pPr>
            <a:r>
              <a:rPr lang="en-US" dirty="0">
                <a:solidFill>
                  <a:srgbClr val="000000"/>
                </a:solidFill>
                <a:latin typeface="Arial" charset="0"/>
              </a:rPr>
              <a:t>According to Duke Policy, the original stays with the study team and the copy is placed in the medical record.  If you are conducting research at the VA, VA requires the original goes in the medical record, copy for the study </a:t>
            </a:r>
            <a:r>
              <a:rPr lang="en-US" dirty="0" smtClean="0">
                <a:solidFill>
                  <a:srgbClr val="000000"/>
                </a:solidFill>
                <a:latin typeface="Arial" charset="0"/>
              </a:rPr>
              <a:t>team.</a:t>
            </a:r>
          </a:p>
        </p:txBody>
      </p:sp>
      <p:sp>
        <p:nvSpPr>
          <p:cNvPr id="4" name="Slide Number Placeholder 3"/>
          <p:cNvSpPr>
            <a:spLocks noGrp="1"/>
          </p:cNvSpPr>
          <p:nvPr>
            <p:ph type="sldNum" sz="quarter" idx="10"/>
          </p:nvPr>
        </p:nvSpPr>
        <p:spPr/>
        <p:txBody>
          <a:bodyPr/>
          <a:lstStyle/>
          <a:p>
            <a:fld id="{853D11C2-2011-43A6-8B75-0C255444912F}" type="slidenum">
              <a:rPr lang="en-US" smtClean="0"/>
              <a:t>26</a:t>
            </a:fld>
            <a:endParaRPr lang="en-US" dirty="0"/>
          </a:p>
        </p:txBody>
      </p:sp>
    </p:spTree>
    <p:extLst>
      <p:ext uri="{BB962C8B-B14F-4D97-AF65-F5344CB8AC3E}">
        <p14:creationId xmlns:p14="http://schemas.microsoft.com/office/powerpoint/2010/main" val="2968871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NPP provided if PHI collected</a:t>
            </a:r>
            <a:endParaRPr lang="en-US" dirty="0"/>
          </a:p>
        </p:txBody>
      </p:sp>
      <p:sp>
        <p:nvSpPr>
          <p:cNvPr id="4" name="Slide Number Placeholder 3"/>
          <p:cNvSpPr>
            <a:spLocks noGrp="1"/>
          </p:cNvSpPr>
          <p:nvPr>
            <p:ph type="sldNum" sz="quarter" idx="10"/>
          </p:nvPr>
        </p:nvSpPr>
        <p:spPr/>
        <p:txBody>
          <a:bodyPr/>
          <a:lstStyle/>
          <a:p>
            <a:fld id="{853D11C2-2011-43A6-8B75-0C255444912F}" type="slidenum">
              <a:rPr lang="en-US" smtClean="0"/>
              <a:t>27</a:t>
            </a:fld>
            <a:endParaRPr lang="en-US" dirty="0"/>
          </a:p>
        </p:txBody>
      </p:sp>
    </p:spTree>
    <p:extLst>
      <p:ext uri="{BB962C8B-B14F-4D97-AF65-F5344CB8AC3E}">
        <p14:creationId xmlns:p14="http://schemas.microsoft.com/office/powerpoint/2010/main" val="1645584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when subjects come into for future research visits, write a similar that they wish to continue to participate in the study.</a:t>
            </a:r>
            <a:endParaRPr lang="en-US" dirty="0"/>
          </a:p>
        </p:txBody>
      </p:sp>
      <p:sp>
        <p:nvSpPr>
          <p:cNvPr id="4" name="Slide Number Placeholder 3"/>
          <p:cNvSpPr>
            <a:spLocks noGrp="1"/>
          </p:cNvSpPr>
          <p:nvPr>
            <p:ph type="sldNum" sz="quarter" idx="10"/>
          </p:nvPr>
        </p:nvSpPr>
        <p:spPr/>
        <p:txBody>
          <a:bodyPr/>
          <a:lstStyle/>
          <a:p>
            <a:fld id="{853D11C2-2011-43A6-8B75-0C255444912F}" type="slidenum">
              <a:rPr lang="en-US" smtClean="0"/>
              <a:t>28</a:t>
            </a:fld>
            <a:endParaRPr lang="en-US" dirty="0"/>
          </a:p>
        </p:txBody>
      </p:sp>
    </p:spTree>
    <p:extLst>
      <p:ext uri="{BB962C8B-B14F-4D97-AF65-F5344CB8AC3E}">
        <p14:creationId xmlns:p14="http://schemas.microsoft.com/office/powerpoint/2010/main" val="503882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eaLnBrk="0" fontAlgn="base" hangingPunct="0">
              <a:spcBef>
                <a:spcPct val="30000"/>
              </a:spcBef>
              <a:spcAft>
                <a:spcPct val="0"/>
              </a:spcAft>
              <a:defRPr/>
            </a:pPr>
            <a:r>
              <a:rPr lang="en-US" dirty="0" smtClean="0">
                <a:solidFill>
                  <a:srgbClr val="000000"/>
                </a:solidFill>
                <a:latin typeface="Arial" charset="0"/>
              </a:rPr>
              <a:t>Tip </a:t>
            </a:r>
            <a:r>
              <a:rPr lang="en-US" dirty="0">
                <a:solidFill>
                  <a:srgbClr val="000000"/>
                </a:solidFill>
                <a:latin typeface="Arial" charset="0"/>
              </a:rPr>
              <a:t>: when budgeting for your study , don’t forget storage costs!</a:t>
            </a:r>
          </a:p>
          <a:p>
            <a:r>
              <a:rPr lang="en-US" dirty="0" smtClean="0"/>
              <a:t>You</a:t>
            </a:r>
            <a:r>
              <a:rPr lang="en-US" baseline="0" dirty="0" smtClean="0"/>
              <a:t> typically have to get approval from the sponsor to re-locate study documents.</a:t>
            </a:r>
          </a:p>
          <a:p>
            <a:r>
              <a:rPr lang="en-US" baseline="0" dirty="0" smtClean="0"/>
              <a:t>Remember to review your documents for SSN prior to putting them away.  Ensure that you are storing SSN (if applicable) consistent with your </a:t>
            </a:r>
            <a:r>
              <a:rPr lang="en-US" baseline="0" smtClean="0"/>
              <a:t>IRB approval.</a:t>
            </a:r>
            <a:endParaRPr lang="en-US" dirty="0"/>
          </a:p>
        </p:txBody>
      </p:sp>
      <p:sp>
        <p:nvSpPr>
          <p:cNvPr id="4" name="Slide Number Placeholder 3"/>
          <p:cNvSpPr>
            <a:spLocks noGrp="1"/>
          </p:cNvSpPr>
          <p:nvPr>
            <p:ph type="sldNum" sz="quarter" idx="10"/>
          </p:nvPr>
        </p:nvSpPr>
        <p:spPr/>
        <p:txBody>
          <a:bodyPr/>
          <a:lstStyle/>
          <a:p>
            <a:fld id="{853D11C2-2011-43A6-8B75-0C255444912F}" type="slidenum">
              <a:rPr lang="en-US" smtClean="0"/>
              <a:t>29</a:t>
            </a:fld>
            <a:endParaRPr lang="en-US" dirty="0"/>
          </a:p>
        </p:txBody>
      </p:sp>
    </p:spTree>
    <p:extLst>
      <p:ext uri="{BB962C8B-B14F-4D97-AF65-F5344CB8AC3E}">
        <p14:creationId xmlns:p14="http://schemas.microsoft.com/office/powerpoint/2010/main" val="1724272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Show an example of a regulatory</a:t>
            </a:r>
            <a:r>
              <a:rPr lang="en-US" baseline="0" dirty="0" smtClean="0"/>
              <a:t> binder and a subject record.</a:t>
            </a:r>
            <a:r>
              <a:rPr lang="en-US" dirty="0" smtClean="0"/>
              <a:t> The industry sponsors typically provides the documentation</a:t>
            </a:r>
            <a:r>
              <a:rPr lang="en-US" baseline="0" dirty="0" smtClean="0"/>
              <a:t> supplies.  With electronic </a:t>
            </a:r>
            <a:r>
              <a:rPr lang="en-US" baseline="0" dirty="0" err="1" smtClean="0"/>
              <a:t>eCRF’s</a:t>
            </a:r>
            <a:r>
              <a:rPr lang="en-US" baseline="0" dirty="0" smtClean="0"/>
              <a:t> study staff have the option of creating a file (binder, hanging, or electronic file) for each subject.  Remember electronic ones have to be secured behind the Duke firewall and hard copy ones have to be secured, typically in a locked office, when the study staff are not there.</a:t>
            </a:r>
            <a:endParaRPr lang="en-US" dirty="0" smtClean="0"/>
          </a:p>
          <a:p>
            <a:endParaRPr lang="en-US" dirty="0"/>
          </a:p>
        </p:txBody>
      </p:sp>
      <p:sp>
        <p:nvSpPr>
          <p:cNvPr id="4" name="Slide Number Placeholder 3"/>
          <p:cNvSpPr>
            <a:spLocks noGrp="1"/>
          </p:cNvSpPr>
          <p:nvPr>
            <p:ph type="sldNum" sz="quarter" idx="10"/>
          </p:nvPr>
        </p:nvSpPr>
        <p:spPr/>
        <p:txBody>
          <a:bodyPr/>
          <a:lstStyle/>
          <a:p>
            <a:fld id="{853D11C2-2011-43A6-8B75-0C255444912F}" type="slidenum">
              <a:rPr lang="en-US" smtClean="0"/>
              <a:t>4</a:t>
            </a:fld>
            <a:endParaRPr lang="en-US" dirty="0"/>
          </a:p>
        </p:txBody>
      </p:sp>
    </p:spTree>
    <p:extLst>
      <p:ext uri="{BB962C8B-B14F-4D97-AF65-F5344CB8AC3E}">
        <p14:creationId xmlns:p14="http://schemas.microsoft.com/office/powerpoint/2010/main" val="2456676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and subject specific</a:t>
            </a:r>
            <a:endParaRPr lang="en-US" dirty="0"/>
          </a:p>
        </p:txBody>
      </p:sp>
      <p:sp>
        <p:nvSpPr>
          <p:cNvPr id="4" name="Slide Number Placeholder 3"/>
          <p:cNvSpPr>
            <a:spLocks noGrp="1"/>
          </p:cNvSpPr>
          <p:nvPr>
            <p:ph type="sldNum" sz="quarter" idx="10"/>
          </p:nvPr>
        </p:nvSpPr>
        <p:spPr/>
        <p:txBody>
          <a:bodyPr/>
          <a:lstStyle/>
          <a:p>
            <a:fld id="{853D11C2-2011-43A6-8B75-0C255444912F}" type="slidenum">
              <a:rPr lang="en-US" smtClean="0"/>
              <a:t>6</a:t>
            </a:fld>
            <a:endParaRPr lang="en-US" dirty="0"/>
          </a:p>
        </p:txBody>
      </p:sp>
    </p:spTree>
    <p:extLst>
      <p:ext uri="{BB962C8B-B14F-4D97-AF65-F5344CB8AC3E}">
        <p14:creationId xmlns:p14="http://schemas.microsoft.com/office/powerpoint/2010/main" val="215143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the example of sponsor urine pregnancy versus DUHS serum pregnancy as an example.</a:t>
            </a:r>
            <a:endParaRPr lang="en-US" dirty="0"/>
          </a:p>
        </p:txBody>
      </p:sp>
      <p:sp>
        <p:nvSpPr>
          <p:cNvPr id="4" name="Slide Number Placeholder 3"/>
          <p:cNvSpPr>
            <a:spLocks noGrp="1"/>
          </p:cNvSpPr>
          <p:nvPr>
            <p:ph type="sldNum" sz="quarter" idx="10"/>
          </p:nvPr>
        </p:nvSpPr>
        <p:spPr/>
        <p:txBody>
          <a:bodyPr/>
          <a:lstStyle/>
          <a:p>
            <a:fld id="{853D11C2-2011-43A6-8B75-0C255444912F}" type="slidenum">
              <a:rPr lang="en-US" smtClean="0"/>
              <a:t>7</a:t>
            </a:fld>
            <a:endParaRPr lang="en-US" dirty="0"/>
          </a:p>
        </p:txBody>
      </p:sp>
    </p:spTree>
    <p:extLst>
      <p:ext uri="{BB962C8B-B14F-4D97-AF65-F5344CB8AC3E}">
        <p14:creationId xmlns:p14="http://schemas.microsoft.com/office/powerpoint/2010/main" val="3056852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eaLnBrk="0" fontAlgn="base" hangingPunct="0">
              <a:spcBef>
                <a:spcPct val="30000"/>
              </a:spcBef>
              <a:spcAft>
                <a:spcPct val="0"/>
              </a:spcAft>
              <a:defRPr/>
            </a:pPr>
            <a:r>
              <a:rPr lang="en-US" dirty="0">
                <a:solidFill>
                  <a:srgbClr val="000000"/>
                </a:solidFill>
                <a:latin typeface="Arial" charset="0"/>
              </a:rPr>
              <a:t>Can be many other SOPs depending on the protocol</a:t>
            </a:r>
          </a:p>
          <a:p>
            <a:pPr defTabSz="914350" eaLnBrk="0" fontAlgn="base" hangingPunct="0">
              <a:spcBef>
                <a:spcPct val="30000"/>
              </a:spcBef>
              <a:spcAft>
                <a:spcPct val="0"/>
              </a:spcAft>
              <a:defRPr/>
            </a:pPr>
            <a:r>
              <a:rPr lang="en-US" dirty="0">
                <a:solidFill>
                  <a:srgbClr val="000000"/>
                </a:solidFill>
                <a:latin typeface="Arial" charset="0"/>
              </a:rPr>
              <a:t>SOPs Suggested for Sites Conducting Research </a:t>
            </a:r>
          </a:p>
          <a:p>
            <a:pPr defTabSz="914350" eaLnBrk="0" fontAlgn="base" hangingPunct="0">
              <a:spcBef>
                <a:spcPct val="30000"/>
              </a:spcBef>
              <a:spcAft>
                <a:spcPct val="0"/>
              </a:spcAft>
              <a:defRPr/>
            </a:pPr>
            <a:endParaRPr lang="en-US" dirty="0">
              <a:solidFill>
                <a:srgbClr val="000000"/>
              </a:solidFill>
              <a:latin typeface="Arial" charset="0"/>
            </a:endParaRPr>
          </a:p>
          <a:p>
            <a:pPr defTabSz="914350" eaLnBrk="0" fontAlgn="base" hangingPunct="0">
              <a:spcBef>
                <a:spcPct val="30000"/>
              </a:spcBef>
              <a:spcAft>
                <a:spcPct val="0"/>
              </a:spcAft>
              <a:defRPr/>
            </a:pPr>
            <a:r>
              <a:rPr lang="en-US" dirty="0">
                <a:solidFill>
                  <a:srgbClr val="000000"/>
                </a:solidFill>
                <a:latin typeface="Arial" charset="0"/>
              </a:rPr>
              <a:t>Archiving: study records, training records, and communications</a:t>
            </a:r>
          </a:p>
          <a:p>
            <a:pPr defTabSz="914350" eaLnBrk="0" fontAlgn="base" hangingPunct="0">
              <a:spcBef>
                <a:spcPct val="30000"/>
              </a:spcBef>
              <a:spcAft>
                <a:spcPct val="0"/>
              </a:spcAft>
              <a:defRPr/>
            </a:pPr>
            <a:r>
              <a:rPr lang="en-US" dirty="0">
                <a:solidFill>
                  <a:srgbClr val="000000"/>
                </a:solidFill>
                <a:latin typeface="Arial" charset="0"/>
              </a:rPr>
              <a:t>Data Collection: source document requirements and process for access, obtaining and reviewing electronic medical records for research staff and external personnel, such as monitors and sponsors</a:t>
            </a:r>
          </a:p>
          <a:p>
            <a:pPr defTabSz="914350" eaLnBrk="0" fontAlgn="base" hangingPunct="0">
              <a:spcBef>
                <a:spcPct val="30000"/>
              </a:spcBef>
              <a:spcAft>
                <a:spcPct val="0"/>
              </a:spcAft>
              <a:defRPr/>
            </a:pPr>
            <a:r>
              <a:rPr lang="en-US" dirty="0">
                <a:solidFill>
                  <a:srgbClr val="000000"/>
                </a:solidFill>
                <a:latin typeface="Arial" charset="0"/>
              </a:rPr>
              <a:t>Equipment and Instruments: maintaining temperature logs, maintenance history for research equipment</a:t>
            </a:r>
          </a:p>
          <a:p>
            <a:pPr defTabSz="914350" eaLnBrk="0" fontAlgn="base" hangingPunct="0">
              <a:spcBef>
                <a:spcPct val="30000"/>
              </a:spcBef>
              <a:spcAft>
                <a:spcPct val="0"/>
              </a:spcAft>
              <a:defRPr/>
            </a:pPr>
            <a:r>
              <a:rPr lang="en-US" dirty="0">
                <a:solidFill>
                  <a:srgbClr val="000000"/>
                </a:solidFill>
                <a:latin typeface="Arial" charset="0"/>
              </a:rPr>
              <a:t>FDA Inspections: training, follow-up procedure, who to contact, how to host and escort FDA inspectors, closing meeting, and policy for responding to items listed on an FDA 483 form</a:t>
            </a:r>
          </a:p>
          <a:p>
            <a:pPr defTabSz="914350" eaLnBrk="0" fontAlgn="base" hangingPunct="0">
              <a:spcBef>
                <a:spcPct val="30000"/>
              </a:spcBef>
              <a:spcAft>
                <a:spcPct val="0"/>
              </a:spcAft>
              <a:defRPr/>
            </a:pPr>
            <a:r>
              <a:rPr lang="en-US" dirty="0">
                <a:solidFill>
                  <a:srgbClr val="000000"/>
                </a:solidFill>
                <a:latin typeface="Arial" charset="0"/>
              </a:rPr>
              <a:t>Informed Consent: consent process, content and approval, including any IRB-specific policies or procedures</a:t>
            </a:r>
          </a:p>
          <a:p>
            <a:pPr defTabSz="914350" eaLnBrk="0" fontAlgn="base" hangingPunct="0">
              <a:spcBef>
                <a:spcPct val="30000"/>
              </a:spcBef>
              <a:spcAft>
                <a:spcPct val="0"/>
              </a:spcAft>
              <a:defRPr/>
            </a:pPr>
            <a:r>
              <a:rPr lang="en-US" dirty="0">
                <a:solidFill>
                  <a:srgbClr val="000000"/>
                </a:solidFill>
                <a:latin typeface="Arial" charset="0"/>
              </a:rPr>
              <a:t>Investigational Product (IP): documenting the IP shipment contact and the receipt, handling, and accountability of IP</a:t>
            </a:r>
          </a:p>
          <a:p>
            <a:pPr defTabSz="914350" eaLnBrk="0" fontAlgn="base" hangingPunct="0">
              <a:spcBef>
                <a:spcPct val="30000"/>
              </a:spcBef>
              <a:spcAft>
                <a:spcPct val="0"/>
              </a:spcAft>
              <a:defRPr/>
            </a:pPr>
            <a:r>
              <a:rPr lang="en-US" dirty="0">
                <a:solidFill>
                  <a:srgbClr val="000000"/>
                </a:solidFill>
                <a:latin typeface="Arial" charset="0"/>
              </a:rPr>
              <a:t>IRB Applications and Continuing Review: completing and submitting clinical study applications and renewals and required documentation</a:t>
            </a:r>
          </a:p>
          <a:p>
            <a:pPr defTabSz="914350" eaLnBrk="0" fontAlgn="base" hangingPunct="0">
              <a:spcBef>
                <a:spcPct val="30000"/>
              </a:spcBef>
              <a:spcAft>
                <a:spcPct val="0"/>
              </a:spcAft>
              <a:defRPr/>
            </a:pPr>
            <a:r>
              <a:rPr lang="en-US" dirty="0">
                <a:solidFill>
                  <a:srgbClr val="000000"/>
                </a:solidFill>
                <a:latin typeface="Arial" charset="0"/>
              </a:rPr>
              <a:t>Monitoring and Audit Visits: preparing and coordinating initiation, monitoring, and audit visits</a:t>
            </a:r>
          </a:p>
          <a:p>
            <a:pPr defTabSz="914350" eaLnBrk="0" fontAlgn="base" hangingPunct="0">
              <a:spcBef>
                <a:spcPct val="30000"/>
              </a:spcBef>
              <a:spcAft>
                <a:spcPct val="0"/>
              </a:spcAft>
              <a:defRPr/>
            </a:pPr>
            <a:endParaRPr lang="en-US" dirty="0">
              <a:solidFill>
                <a:srgbClr val="000000"/>
              </a:solidFill>
              <a:latin typeface="Arial" charset="0"/>
            </a:endParaRPr>
          </a:p>
          <a:p>
            <a:pPr defTabSz="914350" eaLnBrk="0" fontAlgn="base" hangingPunct="0">
              <a:spcBef>
                <a:spcPct val="30000"/>
              </a:spcBef>
              <a:spcAft>
                <a:spcPct val="0"/>
              </a:spcAft>
              <a:defRPr/>
            </a:pPr>
            <a:r>
              <a:rPr lang="en-US" dirty="0">
                <a:solidFill>
                  <a:srgbClr val="000000"/>
                </a:solidFill>
                <a:latin typeface="Arial" charset="0"/>
              </a:rPr>
              <a:t>Non-compliant Subjects and/or Non-responsive Monitors/Sponsors</a:t>
            </a:r>
          </a:p>
          <a:p>
            <a:pPr defTabSz="914350" eaLnBrk="0" fontAlgn="base" hangingPunct="0">
              <a:spcBef>
                <a:spcPct val="30000"/>
              </a:spcBef>
              <a:spcAft>
                <a:spcPct val="0"/>
              </a:spcAft>
              <a:defRPr/>
            </a:pPr>
            <a:r>
              <a:rPr lang="en-US" dirty="0">
                <a:solidFill>
                  <a:srgbClr val="000000"/>
                </a:solidFill>
                <a:latin typeface="Arial" charset="0"/>
              </a:rPr>
              <a:t>Protocol Review and Approval: reviewing potential protocols, approval process</a:t>
            </a:r>
          </a:p>
          <a:p>
            <a:pPr defTabSz="914350" eaLnBrk="0" fontAlgn="base" hangingPunct="0">
              <a:spcBef>
                <a:spcPct val="30000"/>
              </a:spcBef>
              <a:spcAft>
                <a:spcPct val="0"/>
              </a:spcAft>
              <a:defRPr/>
            </a:pPr>
            <a:r>
              <a:rPr lang="en-US" dirty="0">
                <a:solidFill>
                  <a:srgbClr val="000000"/>
                </a:solidFill>
                <a:latin typeface="Arial" charset="0"/>
              </a:rPr>
              <a:t>Screening and Enrollment of Subjects: screening, recruiting, and enrolling subjects</a:t>
            </a:r>
          </a:p>
          <a:p>
            <a:pPr defTabSz="914350" eaLnBrk="0" fontAlgn="base" hangingPunct="0">
              <a:spcBef>
                <a:spcPct val="30000"/>
              </a:spcBef>
              <a:spcAft>
                <a:spcPct val="0"/>
              </a:spcAft>
              <a:defRPr/>
            </a:pPr>
            <a:endParaRPr lang="en-US" dirty="0">
              <a:solidFill>
                <a:srgbClr val="000000"/>
              </a:solidFill>
              <a:latin typeface="Arial" charset="0"/>
            </a:endParaRPr>
          </a:p>
          <a:p>
            <a:pPr defTabSz="914350" eaLnBrk="0" fontAlgn="base" hangingPunct="0">
              <a:spcBef>
                <a:spcPct val="30000"/>
              </a:spcBef>
              <a:spcAft>
                <a:spcPct val="0"/>
              </a:spcAft>
              <a:defRPr/>
            </a:pPr>
            <a:r>
              <a:rPr lang="en-US" dirty="0">
                <a:solidFill>
                  <a:srgbClr val="000000"/>
                </a:solidFill>
                <a:latin typeface="Arial" charset="0"/>
              </a:rPr>
              <a:t>Staff Roles and Responsibilities: research team directory, roles and responsibilities of participating research staff</a:t>
            </a:r>
          </a:p>
          <a:p>
            <a:pPr defTabSz="914350" eaLnBrk="0" fontAlgn="base" hangingPunct="0">
              <a:spcBef>
                <a:spcPct val="30000"/>
              </a:spcBef>
              <a:spcAft>
                <a:spcPct val="0"/>
              </a:spcAft>
              <a:defRPr/>
            </a:pPr>
            <a:endParaRPr lang="en-US" dirty="0">
              <a:solidFill>
                <a:srgbClr val="000000"/>
              </a:solidFill>
              <a:latin typeface="Arial" charset="0"/>
            </a:endParaRPr>
          </a:p>
          <a:p>
            <a:pPr defTabSz="914350" eaLnBrk="0" fontAlgn="base" hangingPunct="0">
              <a:spcBef>
                <a:spcPct val="30000"/>
              </a:spcBef>
              <a:spcAft>
                <a:spcPct val="0"/>
              </a:spcAft>
              <a:defRPr/>
            </a:pPr>
            <a:r>
              <a:rPr lang="en-US" dirty="0">
                <a:solidFill>
                  <a:srgbClr val="000000"/>
                </a:solidFill>
                <a:latin typeface="Arial" charset="0"/>
              </a:rPr>
              <a:t>SAE Reporting: how and when to document and report serious adverse events</a:t>
            </a:r>
          </a:p>
          <a:p>
            <a:pPr defTabSz="914350" eaLnBrk="0" fontAlgn="base" hangingPunct="0">
              <a:spcBef>
                <a:spcPct val="30000"/>
              </a:spcBef>
              <a:spcAft>
                <a:spcPct val="0"/>
              </a:spcAft>
              <a:defRPr/>
            </a:pPr>
            <a:r>
              <a:rPr lang="en-US" dirty="0">
                <a:solidFill>
                  <a:srgbClr val="000000"/>
                </a:solidFill>
                <a:latin typeface="Arial" charset="0"/>
              </a:rPr>
              <a:t>SOP on SOPs</a:t>
            </a:r>
          </a:p>
          <a:p>
            <a:pPr defTabSz="914350" eaLnBrk="0" fontAlgn="base" hangingPunct="0">
              <a:spcBef>
                <a:spcPct val="30000"/>
              </a:spcBef>
              <a:spcAft>
                <a:spcPct val="0"/>
              </a:spcAft>
              <a:defRPr/>
            </a:pPr>
            <a:r>
              <a:rPr lang="en-US" dirty="0">
                <a:solidFill>
                  <a:srgbClr val="000000"/>
                </a:solidFill>
                <a:latin typeface="Arial" charset="0"/>
              </a:rPr>
              <a:t>Training: training required of staff for studies, how to document training and maintain records</a:t>
            </a:r>
          </a:p>
          <a:p>
            <a:pPr defTabSz="914350" eaLnBrk="0" fontAlgn="base" hangingPunct="0">
              <a:spcBef>
                <a:spcPct val="30000"/>
              </a:spcBef>
              <a:spcAft>
                <a:spcPct val="0"/>
              </a:spcAft>
              <a:defRPr/>
            </a:pPr>
            <a:r>
              <a:rPr lang="en-US" dirty="0">
                <a:solidFill>
                  <a:srgbClr val="000000"/>
                </a:solidFill>
                <a:latin typeface="Arial" charset="0"/>
              </a:rPr>
              <a:t>Document Actions</a:t>
            </a:r>
          </a:p>
        </p:txBody>
      </p:sp>
      <p:sp>
        <p:nvSpPr>
          <p:cNvPr id="4" name="Slide Number Placeholder 3"/>
          <p:cNvSpPr>
            <a:spLocks noGrp="1"/>
          </p:cNvSpPr>
          <p:nvPr>
            <p:ph type="sldNum" sz="quarter" idx="10"/>
          </p:nvPr>
        </p:nvSpPr>
        <p:spPr/>
        <p:txBody>
          <a:bodyPr/>
          <a:lstStyle/>
          <a:p>
            <a:fld id="{853D11C2-2011-43A6-8B75-0C255444912F}" type="slidenum">
              <a:rPr lang="en-US" smtClean="0"/>
              <a:t>9</a:t>
            </a:fld>
            <a:endParaRPr lang="en-US" dirty="0"/>
          </a:p>
        </p:txBody>
      </p:sp>
    </p:spTree>
    <p:extLst>
      <p:ext uri="{BB962C8B-B14F-4D97-AF65-F5344CB8AC3E}">
        <p14:creationId xmlns:p14="http://schemas.microsoft.com/office/powerpoint/2010/main" val="3601807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87" indent="-228587" defTabSz="914350" eaLnBrk="0" fontAlgn="base" hangingPunct="0">
              <a:spcBef>
                <a:spcPct val="30000"/>
              </a:spcBef>
              <a:spcAft>
                <a:spcPct val="0"/>
              </a:spcAft>
              <a:buFont typeface="+mj-lt"/>
              <a:buAutoNum type="arabicPeriod"/>
              <a:defRPr/>
            </a:pPr>
            <a:r>
              <a:rPr lang="en-US" dirty="0">
                <a:solidFill>
                  <a:srgbClr val="000000"/>
                </a:solidFill>
                <a:latin typeface="Arial" charset="0"/>
              </a:rPr>
              <a:t>Why do we have a regulatory file?</a:t>
            </a:r>
          </a:p>
          <a:p>
            <a:pPr marL="228587" indent="-228587" defTabSz="914350" eaLnBrk="0" fontAlgn="base" hangingPunct="0">
              <a:spcBef>
                <a:spcPct val="30000"/>
              </a:spcBef>
              <a:spcAft>
                <a:spcPct val="0"/>
              </a:spcAft>
              <a:buFont typeface="+mj-lt"/>
              <a:buAutoNum type="arabicPeriod"/>
              <a:defRPr/>
            </a:pPr>
            <a:r>
              <a:rPr lang="en-US" dirty="0">
                <a:solidFill>
                  <a:srgbClr val="000000"/>
                </a:solidFill>
                <a:latin typeface="Arial" charset="0"/>
              </a:rPr>
              <a:t>Typically a binder, but doesn’t need to be</a:t>
            </a:r>
          </a:p>
          <a:p>
            <a:pPr marL="228587" indent="-228587" defTabSz="914350" eaLnBrk="0" fontAlgn="base" hangingPunct="0">
              <a:spcBef>
                <a:spcPct val="30000"/>
              </a:spcBef>
              <a:spcAft>
                <a:spcPct val="0"/>
              </a:spcAft>
              <a:buFont typeface="+mj-lt"/>
              <a:buAutoNum type="arabicPeriod"/>
              <a:defRPr/>
            </a:pPr>
            <a:r>
              <a:rPr lang="en-US" dirty="0">
                <a:solidFill>
                  <a:srgbClr val="000000"/>
                </a:solidFill>
                <a:latin typeface="Arial" charset="0"/>
              </a:rPr>
              <a:t>Can be kept electronically</a:t>
            </a:r>
          </a:p>
          <a:p>
            <a:pPr marL="228587" indent="-228587" defTabSz="914350" eaLnBrk="0" fontAlgn="base" hangingPunct="0">
              <a:spcBef>
                <a:spcPct val="30000"/>
              </a:spcBef>
              <a:spcAft>
                <a:spcPct val="0"/>
              </a:spcAft>
              <a:buFont typeface="+mj-lt"/>
              <a:buAutoNum type="arabicPeriod"/>
              <a:defRPr/>
            </a:pPr>
            <a:r>
              <a:rPr lang="en-US" dirty="0" smtClean="0">
                <a:solidFill>
                  <a:srgbClr val="000000"/>
                </a:solidFill>
                <a:latin typeface="Arial" charset="0"/>
              </a:rPr>
              <a:t>For</a:t>
            </a:r>
            <a:r>
              <a:rPr lang="en-US" baseline="0" dirty="0" smtClean="0">
                <a:solidFill>
                  <a:srgbClr val="000000"/>
                </a:solidFill>
                <a:latin typeface="Arial" charset="0"/>
              </a:rPr>
              <a:t> retrospective reviews, all needed information is found in the </a:t>
            </a:r>
            <a:r>
              <a:rPr lang="en-US" baseline="0" dirty="0" err="1" smtClean="0">
                <a:solidFill>
                  <a:srgbClr val="000000"/>
                </a:solidFill>
                <a:latin typeface="Arial" charset="0"/>
              </a:rPr>
              <a:t>eIRB</a:t>
            </a:r>
            <a:r>
              <a:rPr lang="en-US" baseline="0" dirty="0" smtClean="0">
                <a:solidFill>
                  <a:srgbClr val="000000"/>
                </a:solidFill>
                <a:latin typeface="Arial" charset="0"/>
              </a:rPr>
              <a:t>, therefore a separate regulatory binder/file is not needed.</a:t>
            </a:r>
            <a:endParaRPr lang="en-US" dirty="0">
              <a:solidFill>
                <a:srgbClr val="000000"/>
              </a:solidFill>
              <a:latin typeface="Arial" charset="0"/>
            </a:endParaRPr>
          </a:p>
          <a:p>
            <a:pPr marL="228587" indent="-228587" defTabSz="914350" eaLnBrk="0" fontAlgn="base" hangingPunct="0">
              <a:spcBef>
                <a:spcPct val="30000"/>
              </a:spcBef>
              <a:spcAft>
                <a:spcPct val="0"/>
              </a:spcAft>
              <a:buFont typeface="+mj-lt"/>
              <a:buAutoNum type="arabicPeriod"/>
              <a:defRPr/>
            </a:pPr>
            <a:r>
              <a:rPr lang="en-US" dirty="0">
                <a:solidFill>
                  <a:srgbClr val="000000"/>
                </a:solidFill>
                <a:latin typeface="Arial" charset="0"/>
              </a:rPr>
              <a:t>Definition of Regulatory File</a:t>
            </a:r>
          </a:p>
          <a:p>
            <a:pPr marL="228587" indent="-228587" defTabSz="914350" eaLnBrk="0" fontAlgn="base" hangingPunct="0">
              <a:spcBef>
                <a:spcPct val="30000"/>
              </a:spcBef>
              <a:spcAft>
                <a:spcPct val="0"/>
              </a:spcAft>
              <a:buFont typeface="+mj-lt"/>
              <a:buAutoNum type="arabicPeriod"/>
              <a:defRPr/>
            </a:pPr>
            <a:r>
              <a:rPr lang="en-US" dirty="0">
                <a:solidFill>
                  <a:srgbClr val="000000"/>
                </a:solidFill>
                <a:latin typeface="Arial" charset="0"/>
              </a:rPr>
              <a:t>A sponsor may provide materials and directions on maintaining the regulatory file</a:t>
            </a:r>
          </a:p>
          <a:p>
            <a:pPr marL="228587" indent="-228587" defTabSz="914350" eaLnBrk="0" fontAlgn="base" hangingPunct="0">
              <a:spcBef>
                <a:spcPct val="30000"/>
              </a:spcBef>
              <a:spcAft>
                <a:spcPct val="0"/>
              </a:spcAft>
              <a:buFont typeface="+mj-lt"/>
              <a:buAutoNum type="arabicPeriod"/>
              <a:defRPr/>
            </a:pPr>
            <a:r>
              <a:rPr lang="en-US" dirty="0">
                <a:solidFill>
                  <a:srgbClr val="000000"/>
                </a:solidFill>
                <a:latin typeface="Arial" charset="0"/>
              </a:rPr>
              <a:t>For internally funded or grant funded studies, the study coordinator may need to prepare the regulatory binder on their own without external </a:t>
            </a:r>
            <a:r>
              <a:rPr lang="en-US" dirty="0" smtClean="0">
                <a:solidFill>
                  <a:srgbClr val="000000"/>
                </a:solidFill>
                <a:latin typeface="Arial" charset="0"/>
              </a:rPr>
              <a:t>direction</a:t>
            </a:r>
          </a:p>
          <a:p>
            <a:pPr marL="228587" indent="-228587" defTabSz="914350" eaLnBrk="0" fontAlgn="base" hangingPunct="0">
              <a:spcBef>
                <a:spcPct val="30000"/>
              </a:spcBef>
              <a:spcAft>
                <a:spcPct val="0"/>
              </a:spcAft>
              <a:buFont typeface="+mj-lt"/>
              <a:buAutoNum type="arabicPeriod"/>
              <a:defRPr/>
            </a:pPr>
            <a:r>
              <a:rPr lang="en-US" dirty="0" smtClean="0">
                <a:solidFill>
                  <a:srgbClr val="000000"/>
                </a:solidFill>
                <a:latin typeface="Arial" charset="0"/>
              </a:rPr>
              <a:t>You have a regulatory binder checklist in your handout.</a:t>
            </a:r>
            <a:endParaRPr lang="en-US" dirty="0">
              <a:solidFill>
                <a:srgbClr val="000000"/>
              </a:solidFill>
              <a:latin typeface="Arial" charset="0"/>
            </a:endParaRPr>
          </a:p>
        </p:txBody>
      </p:sp>
      <p:sp>
        <p:nvSpPr>
          <p:cNvPr id="4" name="Slide Number Placeholder 3"/>
          <p:cNvSpPr>
            <a:spLocks noGrp="1"/>
          </p:cNvSpPr>
          <p:nvPr>
            <p:ph type="sldNum" sz="quarter" idx="10"/>
          </p:nvPr>
        </p:nvSpPr>
        <p:spPr/>
        <p:txBody>
          <a:bodyPr/>
          <a:lstStyle/>
          <a:p>
            <a:fld id="{853D11C2-2011-43A6-8B75-0C255444912F}" type="slidenum">
              <a:rPr lang="en-US" smtClean="0"/>
              <a:t>11</a:t>
            </a:fld>
            <a:endParaRPr lang="en-US" dirty="0"/>
          </a:p>
        </p:txBody>
      </p:sp>
    </p:spTree>
    <p:extLst>
      <p:ext uri="{BB962C8B-B14F-4D97-AF65-F5344CB8AC3E}">
        <p14:creationId xmlns:p14="http://schemas.microsoft.com/office/powerpoint/2010/main" val="3065610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regulatory checklist available on the DOCR</a:t>
            </a:r>
            <a:r>
              <a:rPr lang="en-US" baseline="0" dirty="0" smtClean="0"/>
              <a:t> website and included in your handout.</a:t>
            </a:r>
            <a:endParaRPr lang="en-US" dirty="0"/>
          </a:p>
        </p:txBody>
      </p:sp>
      <p:sp>
        <p:nvSpPr>
          <p:cNvPr id="4" name="Slide Number Placeholder 3"/>
          <p:cNvSpPr>
            <a:spLocks noGrp="1"/>
          </p:cNvSpPr>
          <p:nvPr>
            <p:ph type="sldNum" sz="quarter" idx="10"/>
          </p:nvPr>
        </p:nvSpPr>
        <p:spPr/>
        <p:txBody>
          <a:bodyPr/>
          <a:lstStyle/>
          <a:p>
            <a:fld id="{853D11C2-2011-43A6-8B75-0C255444912F}" type="slidenum">
              <a:rPr lang="en-US" smtClean="0"/>
              <a:t>12</a:t>
            </a:fld>
            <a:endParaRPr lang="en-US" dirty="0"/>
          </a:p>
        </p:txBody>
      </p:sp>
    </p:spTree>
    <p:extLst>
      <p:ext uri="{BB962C8B-B14F-4D97-AF65-F5344CB8AC3E}">
        <p14:creationId xmlns:p14="http://schemas.microsoft.com/office/powerpoint/2010/main" val="384641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87" indent="-228587" defTabSz="914350" eaLnBrk="0" fontAlgn="base" hangingPunct="0">
              <a:spcBef>
                <a:spcPct val="30000"/>
              </a:spcBef>
              <a:spcAft>
                <a:spcPct val="0"/>
              </a:spcAft>
              <a:buFont typeface="+mj-lt"/>
              <a:buAutoNum type="arabicPeriod"/>
              <a:defRPr/>
            </a:pPr>
            <a:r>
              <a:rPr lang="en-US" dirty="0">
                <a:solidFill>
                  <a:srgbClr val="000000"/>
                </a:solidFill>
                <a:latin typeface="Arial" charset="0"/>
              </a:rPr>
              <a:t>Note to file may be used if there is something that impacts the study (place in regulatory binder)</a:t>
            </a:r>
          </a:p>
          <a:p>
            <a:pPr marL="228587" indent="-228587" defTabSz="914350" eaLnBrk="0" fontAlgn="base" hangingPunct="0">
              <a:spcBef>
                <a:spcPct val="30000"/>
              </a:spcBef>
              <a:spcAft>
                <a:spcPct val="0"/>
              </a:spcAft>
              <a:buFont typeface="+mj-lt"/>
              <a:buAutoNum type="arabicPeriod"/>
              <a:defRPr/>
            </a:pPr>
            <a:r>
              <a:rPr lang="en-US" dirty="0">
                <a:solidFill>
                  <a:srgbClr val="000000"/>
                </a:solidFill>
                <a:latin typeface="Arial" charset="0"/>
              </a:rPr>
              <a:t>May also have note to file about something that happens to a particular subject (place in subject file)</a:t>
            </a:r>
          </a:p>
          <a:p>
            <a:pPr marL="228587" indent="-228587" defTabSz="914350" eaLnBrk="0" fontAlgn="base" hangingPunct="0">
              <a:spcBef>
                <a:spcPct val="30000"/>
              </a:spcBef>
              <a:spcAft>
                <a:spcPct val="0"/>
              </a:spcAft>
              <a:buFont typeface="+mj-lt"/>
              <a:buAutoNum type="arabicPeriod"/>
              <a:defRPr/>
            </a:pPr>
            <a:r>
              <a:rPr lang="en-US" dirty="0">
                <a:solidFill>
                  <a:srgbClr val="000000"/>
                </a:solidFill>
                <a:latin typeface="Arial" charset="0"/>
              </a:rPr>
              <a:t>A Note/Memo to file is used to clarify missing or inaccurate data or procedures or to document a problem or corrective action </a:t>
            </a:r>
          </a:p>
          <a:p>
            <a:pPr marL="228587" indent="-228587" defTabSz="914350" eaLnBrk="0" fontAlgn="base" hangingPunct="0">
              <a:spcBef>
                <a:spcPct val="30000"/>
              </a:spcBef>
              <a:spcAft>
                <a:spcPct val="0"/>
              </a:spcAft>
              <a:buFont typeface="+mj-lt"/>
              <a:buAutoNum type="arabicPeriod"/>
              <a:defRPr/>
            </a:pPr>
            <a:r>
              <a:rPr lang="en-US" dirty="0">
                <a:solidFill>
                  <a:srgbClr val="000000"/>
                </a:solidFill>
                <a:latin typeface="Arial" charset="0"/>
              </a:rPr>
              <a:t>When utilizing a Note/Memo to file, one must document not only the event itself, but also proactive steps to prevent the incident from happening again and may need to file a deviation with the IRB</a:t>
            </a:r>
          </a:p>
          <a:p>
            <a:pPr marL="228587" indent="-228587" defTabSz="914350" eaLnBrk="0" fontAlgn="base" hangingPunct="0">
              <a:spcBef>
                <a:spcPct val="30000"/>
              </a:spcBef>
              <a:spcAft>
                <a:spcPct val="0"/>
              </a:spcAft>
              <a:buFont typeface="+mj-lt"/>
              <a:buAutoNum type="arabicPeriod"/>
              <a:defRPr/>
            </a:pPr>
            <a:r>
              <a:rPr lang="en-US" dirty="0">
                <a:solidFill>
                  <a:srgbClr val="000000"/>
                </a:solidFill>
                <a:latin typeface="Arial" charset="0"/>
              </a:rPr>
              <a:t>A large number of notes/memos to file can be a red flag to auditors</a:t>
            </a:r>
          </a:p>
          <a:p>
            <a:pPr marL="228587" indent="-228587" defTabSz="914350" eaLnBrk="0" fontAlgn="base" hangingPunct="0">
              <a:spcBef>
                <a:spcPct val="30000"/>
              </a:spcBef>
              <a:spcAft>
                <a:spcPct val="0"/>
              </a:spcAft>
              <a:buFont typeface="+mj-lt"/>
              <a:buAutoNum type="arabicPeriod"/>
              <a:defRPr/>
            </a:pPr>
            <a:r>
              <a:rPr lang="en-US" dirty="0">
                <a:solidFill>
                  <a:srgbClr val="000000"/>
                </a:solidFill>
                <a:latin typeface="Arial" charset="0"/>
              </a:rPr>
              <a:t>Examples of possible notes/memos to file are shown on the slide</a:t>
            </a:r>
          </a:p>
        </p:txBody>
      </p:sp>
      <p:sp>
        <p:nvSpPr>
          <p:cNvPr id="4" name="Slide Number Placeholder 3"/>
          <p:cNvSpPr>
            <a:spLocks noGrp="1"/>
          </p:cNvSpPr>
          <p:nvPr>
            <p:ph type="sldNum" sz="quarter" idx="10"/>
          </p:nvPr>
        </p:nvSpPr>
        <p:spPr/>
        <p:txBody>
          <a:bodyPr/>
          <a:lstStyle/>
          <a:p>
            <a:fld id="{853D11C2-2011-43A6-8B75-0C255444912F}" type="slidenum">
              <a:rPr lang="en-US" smtClean="0"/>
              <a:t>14</a:t>
            </a:fld>
            <a:endParaRPr lang="en-US" dirty="0"/>
          </a:p>
        </p:txBody>
      </p:sp>
    </p:spTree>
    <p:extLst>
      <p:ext uri="{BB962C8B-B14F-4D97-AF65-F5344CB8AC3E}">
        <p14:creationId xmlns:p14="http://schemas.microsoft.com/office/powerpoint/2010/main" val="1864412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Maintain an audit trail</a:t>
            </a:r>
          </a:p>
          <a:p>
            <a:r>
              <a:rPr lang="en-US" dirty="0" smtClean="0"/>
              <a:t>Changes to original information should be made by original entry person or authorized person</a:t>
            </a:r>
          </a:p>
          <a:p>
            <a:r>
              <a:rPr lang="en-US" dirty="0" smtClean="0"/>
              <a:t>Do not alter past-dated notes, chart notes/progress notes (i.e. by writing along side or adding to prior entries)</a:t>
            </a:r>
          </a:p>
          <a:p>
            <a:r>
              <a:rPr lang="en-US" dirty="0" smtClean="0"/>
              <a:t>Addendum or Late Entry—Later entries must be signed/initialed and dated in present time by the person making the notation</a:t>
            </a:r>
          </a:p>
          <a:p>
            <a:r>
              <a:rPr lang="en-US" dirty="0" smtClean="0"/>
              <a:t>Document and/or transcribe ASAP</a:t>
            </a:r>
          </a:p>
          <a:p>
            <a:pPr marL="228587" indent="-228587" defTabSz="914350" eaLnBrk="0" fontAlgn="base" hangingPunct="0">
              <a:spcBef>
                <a:spcPct val="30000"/>
              </a:spcBef>
              <a:spcAft>
                <a:spcPct val="0"/>
              </a:spcAft>
              <a:buFont typeface="Calibri" pitchFamily="34" charset="0"/>
              <a:buAutoNum type="arabicPeriod"/>
              <a:defRPr/>
            </a:pPr>
            <a:endParaRPr lang="en-US" dirty="0">
              <a:solidFill>
                <a:srgbClr val="000000"/>
              </a:solidFill>
              <a:latin typeface="Arial" charset="0"/>
            </a:endParaRPr>
          </a:p>
        </p:txBody>
      </p:sp>
      <p:sp>
        <p:nvSpPr>
          <p:cNvPr id="4" name="Slide Number Placeholder 3"/>
          <p:cNvSpPr>
            <a:spLocks noGrp="1"/>
          </p:cNvSpPr>
          <p:nvPr>
            <p:ph type="sldNum" sz="quarter" idx="10"/>
          </p:nvPr>
        </p:nvSpPr>
        <p:spPr/>
        <p:txBody>
          <a:bodyPr/>
          <a:lstStyle/>
          <a:p>
            <a:fld id="{853D11C2-2011-43A6-8B75-0C255444912F}" type="slidenum">
              <a:rPr lang="en-US" smtClean="0"/>
              <a:t>18</a:t>
            </a:fld>
            <a:endParaRPr lang="en-US" dirty="0"/>
          </a:p>
        </p:txBody>
      </p:sp>
    </p:spTree>
    <p:extLst>
      <p:ext uri="{BB962C8B-B14F-4D97-AF65-F5344CB8AC3E}">
        <p14:creationId xmlns:p14="http://schemas.microsoft.com/office/powerpoint/2010/main" val="1355129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634619-676F-46A9-956E-429F42201688}" type="datetimeFigureOut">
              <a:rPr lang="en-US" smtClean="0"/>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F8E64-762A-4A48-A7C8-5C0FBC4BBF47}" type="slidenum">
              <a:rPr lang="en-US" smtClean="0"/>
              <a:t>‹#›</a:t>
            </a:fld>
            <a:endParaRPr lang="en-US"/>
          </a:p>
        </p:txBody>
      </p:sp>
    </p:spTree>
    <p:extLst>
      <p:ext uri="{BB962C8B-B14F-4D97-AF65-F5344CB8AC3E}">
        <p14:creationId xmlns:p14="http://schemas.microsoft.com/office/powerpoint/2010/main" val="1555585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634619-676F-46A9-956E-429F42201688}" type="datetimeFigureOut">
              <a:rPr lang="en-US" smtClean="0"/>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F8E64-762A-4A48-A7C8-5C0FBC4BBF47}" type="slidenum">
              <a:rPr lang="en-US" smtClean="0"/>
              <a:t>‹#›</a:t>
            </a:fld>
            <a:endParaRPr lang="en-US"/>
          </a:p>
        </p:txBody>
      </p:sp>
    </p:spTree>
    <p:extLst>
      <p:ext uri="{BB962C8B-B14F-4D97-AF65-F5344CB8AC3E}">
        <p14:creationId xmlns:p14="http://schemas.microsoft.com/office/powerpoint/2010/main" val="1075306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634619-676F-46A9-956E-429F42201688}" type="datetimeFigureOut">
              <a:rPr lang="en-US" smtClean="0"/>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F8E64-762A-4A48-A7C8-5C0FBC4BBF47}" type="slidenum">
              <a:rPr lang="en-US" smtClean="0"/>
              <a:t>‹#›</a:t>
            </a:fld>
            <a:endParaRPr lang="en-US"/>
          </a:p>
        </p:txBody>
      </p:sp>
    </p:spTree>
    <p:extLst>
      <p:ext uri="{BB962C8B-B14F-4D97-AF65-F5344CB8AC3E}">
        <p14:creationId xmlns:p14="http://schemas.microsoft.com/office/powerpoint/2010/main" val="2756414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ext Box 13"/>
          <p:cNvSpPr txBox="1">
            <a:spLocks noChangeArrowheads="1"/>
          </p:cNvSpPr>
          <p:nvPr/>
        </p:nvSpPr>
        <p:spPr bwMode="auto">
          <a:xfrm>
            <a:off x="4191000" y="5227638"/>
            <a:ext cx="227013" cy="1630362"/>
          </a:xfrm>
          <a:prstGeom prst="rect">
            <a:avLst/>
          </a:prstGeom>
          <a:solidFill>
            <a:schemeClr val="bg1">
              <a:alpha val="50195"/>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a:spcBef>
                <a:spcPct val="20000"/>
              </a:spcBef>
              <a:defRPr/>
            </a:pPr>
            <a:endParaRPr lang="en-US" dirty="0" smtClean="0">
              <a:solidFill>
                <a:srgbClr val="003698"/>
              </a:solidFill>
            </a:endParaRPr>
          </a:p>
        </p:txBody>
      </p:sp>
      <p:pic>
        <p:nvPicPr>
          <p:cNvPr id="3" name="Picture 31" descr="title_slide_research_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Grp="1" noChangeArrowheads="1"/>
          </p:cNvSpPr>
          <p:nvPr>
            <p:ph type="sldNum" sz="quarter" idx="10"/>
          </p:nvPr>
        </p:nvSpPr>
        <p:spPr>
          <a:xfrm>
            <a:off x="7620000" y="6858000"/>
            <a:ext cx="1905000" cy="457200"/>
          </a:xfrm>
          <a:extLst>
            <a:ext uri="{FAA26D3D-D897-4be2-8F04-BA451C77F1D7}">
              <ma14:placeholderFlag xmlns:ma14="http://schemas.microsoft.com/office/mac/drawingml/2011/main" xmlns="" val="1"/>
            </a:ext>
          </a:extLst>
        </p:spPr>
        <p:txBody>
          <a:bodyPr/>
          <a:lstStyle>
            <a:lvl1pPr>
              <a:defRPr/>
            </a:lvl1pPr>
          </a:lstStyle>
          <a:p>
            <a:fld id="{ADE04272-C55A-4B44-8929-76FC0361E960}" type="slidenum">
              <a:rPr lang="en-US" smtClean="0">
                <a:solidFill>
                  <a:srgbClr val="003698"/>
                </a:solidFill>
              </a:rPr>
              <a:pPr/>
              <a:t>‹#›</a:t>
            </a:fld>
            <a:endParaRPr lang="en-US" dirty="0">
              <a:solidFill>
                <a:srgbClr val="003698"/>
              </a:solidFill>
            </a:endParaRPr>
          </a:p>
        </p:txBody>
      </p:sp>
    </p:spTree>
    <p:extLst>
      <p:ext uri="{BB962C8B-B14F-4D97-AF65-F5344CB8AC3E}">
        <p14:creationId xmlns:p14="http://schemas.microsoft.com/office/powerpoint/2010/main" val="151982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8" presetClass="exit"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ext Box 13"/>
          <p:cNvSpPr txBox="1">
            <a:spLocks noChangeArrowheads="1"/>
          </p:cNvSpPr>
          <p:nvPr/>
        </p:nvSpPr>
        <p:spPr bwMode="auto">
          <a:xfrm>
            <a:off x="4191000" y="5227638"/>
            <a:ext cx="227013" cy="1630362"/>
          </a:xfrm>
          <a:prstGeom prst="rect">
            <a:avLst/>
          </a:prstGeom>
          <a:solidFill>
            <a:schemeClr val="bg1">
              <a:alpha val="50195"/>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a:spcBef>
                <a:spcPct val="20000"/>
              </a:spcBef>
              <a:defRPr/>
            </a:pPr>
            <a:endParaRPr lang="en-US" dirty="0" smtClean="0">
              <a:solidFill>
                <a:srgbClr val="003698"/>
              </a:solidFill>
            </a:endParaRPr>
          </a:p>
        </p:txBody>
      </p:sp>
      <p:pic>
        <p:nvPicPr>
          <p:cNvPr id="3" name="Picture 31" descr="title_slide_research_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Grp="1" noChangeArrowheads="1"/>
          </p:cNvSpPr>
          <p:nvPr>
            <p:ph type="sldNum" sz="quarter" idx="10"/>
          </p:nvPr>
        </p:nvSpPr>
        <p:spPr>
          <a:xfrm>
            <a:off x="7620000" y="6858000"/>
            <a:ext cx="1905000" cy="457200"/>
          </a:xfrm>
          <a:extLst>
            <a:ext uri="{FAA26D3D-D897-4be2-8F04-BA451C77F1D7}">
              <ma14:placeholderFlag xmlns:ma14="http://schemas.microsoft.com/office/mac/drawingml/2011/main" xmlns="" val="1"/>
            </a:ext>
          </a:extLst>
        </p:spPr>
        <p:txBody>
          <a:bodyPr/>
          <a:lstStyle>
            <a:lvl1pPr>
              <a:defRPr/>
            </a:lvl1pPr>
          </a:lstStyle>
          <a:p>
            <a:fld id="{ADE04272-C55A-4B44-8929-76FC0361E960}" type="slidenum">
              <a:rPr lang="en-US" smtClean="0">
                <a:solidFill>
                  <a:srgbClr val="003698"/>
                </a:solidFill>
              </a:rPr>
              <a:pPr/>
              <a:t>‹#›</a:t>
            </a:fld>
            <a:endParaRPr lang="en-US" dirty="0">
              <a:solidFill>
                <a:srgbClr val="003698"/>
              </a:solidFill>
            </a:endParaRPr>
          </a:p>
        </p:txBody>
      </p:sp>
    </p:spTree>
    <p:extLst>
      <p:ext uri="{BB962C8B-B14F-4D97-AF65-F5344CB8AC3E}">
        <p14:creationId xmlns:p14="http://schemas.microsoft.com/office/powerpoint/2010/main" val="380381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8" presetClass="exit"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ADE04272-C55A-4B44-8929-76FC0361E960}" type="slidenum">
              <a:rPr lang="en-US" smtClean="0">
                <a:solidFill>
                  <a:srgbClr val="003698"/>
                </a:solidFill>
              </a:rPr>
              <a:pPr/>
              <a:t>‹#›</a:t>
            </a:fld>
            <a:endParaRPr lang="en-US" dirty="0">
              <a:solidFill>
                <a:srgbClr val="003698"/>
              </a:solidFill>
            </a:endParaRPr>
          </a:p>
        </p:txBody>
      </p:sp>
    </p:spTree>
    <p:extLst>
      <p:ext uri="{BB962C8B-B14F-4D97-AF65-F5344CB8AC3E}">
        <p14:creationId xmlns:p14="http://schemas.microsoft.com/office/powerpoint/2010/main" val="2640878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ADE04272-C55A-4B44-8929-76FC0361E960}" type="slidenum">
              <a:rPr lang="en-US" smtClean="0">
                <a:solidFill>
                  <a:srgbClr val="003698"/>
                </a:solidFill>
              </a:rPr>
              <a:pPr/>
              <a:t>‹#›</a:t>
            </a:fld>
            <a:endParaRPr lang="en-US" dirty="0">
              <a:solidFill>
                <a:srgbClr val="003698"/>
              </a:solidFill>
            </a:endParaRPr>
          </a:p>
        </p:txBody>
      </p:sp>
    </p:spTree>
    <p:extLst>
      <p:ext uri="{BB962C8B-B14F-4D97-AF65-F5344CB8AC3E}">
        <p14:creationId xmlns:p14="http://schemas.microsoft.com/office/powerpoint/2010/main" val="1666591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ADE04272-C55A-4B44-8929-76FC0361E960}" type="slidenum">
              <a:rPr lang="en-US" smtClean="0">
                <a:solidFill>
                  <a:srgbClr val="003698"/>
                </a:solidFill>
              </a:rPr>
              <a:pPr/>
              <a:t>‹#›</a:t>
            </a:fld>
            <a:endParaRPr lang="en-US" dirty="0">
              <a:solidFill>
                <a:srgbClr val="003698"/>
              </a:solidFill>
            </a:endParaRPr>
          </a:p>
        </p:txBody>
      </p:sp>
    </p:spTree>
    <p:extLst>
      <p:ext uri="{BB962C8B-B14F-4D97-AF65-F5344CB8AC3E}">
        <p14:creationId xmlns:p14="http://schemas.microsoft.com/office/powerpoint/2010/main" val="4235502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ADE04272-C55A-4B44-8929-76FC0361E960}" type="slidenum">
              <a:rPr lang="en-US" smtClean="0">
                <a:solidFill>
                  <a:srgbClr val="003698"/>
                </a:solidFill>
              </a:rPr>
              <a:pPr/>
              <a:t>‹#›</a:t>
            </a:fld>
            <a:endParaRPr lang="en-US" dirty="0">
              <a:solidFill>
                <a:srgbClr val="003698"/>
              </a:solidFill>
            </a:endParaRPr>
          </a:p>
        </p:txBody>
      </p:sp>
    </p:spTree>
    <p:extLst>
      <p:ext uri="{BB962C8B-B14F-4D97-AF65-F5344CB8AC3E}">
        <p14:creationId xmlns:p14="http://schemas.microsoft.com/office/powerpoint/2010/main" val="865785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ADE04272-C55A-4B44-8929-76FC0361E960}" type="slidenum">
              <a:rPr lang="en-US" smtClean="0">
                <a:solidFill>
                  <a:srgbClr val="003698"/>
                </a:solidFill>
              </a:rPr>
              <a:pPr/>
              <a:t>‹#›</a:t>
            </a:fld>
            <a:endParaRPr lang="en-US" dirty="0">
              <a:solidFill>
                <a:srgbClr val="003698"/>
              </a:solidFill>
            </a:endParaRPr>
          </a:p>
        </p:txBody>
      </p:sp>
    </p:spTree>
    <p:extLst>
      <p:ext uri="{BB962C8B-B14F-4D97-AF65-F5344CB8AC3E}">
        <p14:creationId xmlns:p14="http://schemas.microsoft.com/office/powerpoint/2010/main" val="3669894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ADE04272-C55A-4B44-8929-76FC0361E960}" type="slidenum">
              <a:rPr lang="en-US" smtClean="0">
                <a:solidFill>
                  <a:srgbClr val="003698"/>
                </a:solidFill>
              </a:rPr>
              <a:pPr/>
              <a:t>‹#›</a:t>
            </a:fld>
            <a:endParaRPr lang="en-US" dirty="0">
              <a:solidFill>
                <a:srgbClr val="003698"/>
              </a:solidFill>
            </a:endParaRPr>
          </a:p>
        </p:txBody>
      </p:sp>
    </p:spTree>
    <p:extLst>
      <p:ext uri="{BB962C8B-B14F-4D97-AF65-F5344CB8AC3E}">
        <p14:creationId xmlns:p14="http://schemas.microsoft.com/office/powerpoint/2010/main" val="2506141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634619-676F-46A9-956E-429F42201688}" type="datetimeFigureOut">
              <a:rPr lang="en-US" smtClean="0"/>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F8E64-762A-4A48-A7C8-5C0FBC4BBF47}" type="slidenum">
              <a:rPr lang="en-US" smtClean="0"/>
              <a:t>‹#›</a:t>
            </a:fld>
            <a:endParaRPr lang="en-US"/>
          </a:p>
        </p:txBody>
      </p:sp>
    </p:spTree>
    <p:extLst>
      <p:ext uri="{BB962C8B-B14F-4D97-AF65-F5344CB8AC3E}">
        <p14:creationId xmlns:p14="http://schemas.microsoft.com/office/powerpoint/2010/main" val="1180033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ADE04272-C55A-4B44-8929-76FC0361E960}" type="slidenum">
              <a:rPr lang="en-US" smtClean="0">
                <a:solidFill>
                  <a:srgbClr val="003698"/>
                </a:solidFill>
              </a:rPr>
              <a:pPr/>
              <a:t>‹#›</a:t>
            </a:fld>
            <a:endParaRPr lang="en-US" dirty="0">
              <a:solidFill>
                <a:srgbClr val="003698"/>
              </a:solidFill>
            </a:endParaRPr>
          </a:p>
        </p:txBody>
      </p:sp>
    </p:spTree>
    <p:extLst>
      <p:ext uri="{BB962C8B-B14F-4D97-AF65-F5344CB8AC3E}">
        <p14:creationId xmlns:p14="http://schemas.microsoft.com/office/powerpoint/2010/main" val="2334070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ADE04272-C55A-4B44-8929-76FC0361E960}" type="slidenum">
              <a:rPr lang="en-US" smtClean="0">
                <a:solidFill>
                  <a:srgbClr val="003698"/>
                </a:solidFill>
              </a:rPr>
              <a:pPr/>
              <a:t>‹#›</a:t>
            </a:fld>
            <a:endParaRPr lang="en-US" dirty="0">
              <a:solidFill>
                <a:srgbClr val="003698"/>
              </a:solidFill>
            </a:endParaRPr>
          </a:p>
        </p:txBody>
      </p:sp>
    </p:spTree>
    <p:extLst>
      <p:ext uri="{BB962C8B-B14F-4D97-AF65-F5344CB8AC3E}">
        <p14:creationId xmlns:p14="http://schemas.microsoft.com/office/powerpoint/2010/main" val="3189835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ADE04272-C55A-4B44-8929-76FC0361E960}" type="slidenum">
              <a:rPr lang="en-US" smtClean="0">
                <a:solidFill>
                  <a:srgbClr val="003698"/>
                </a:solidFill>
              </a:rPr>
              <a:pPr/>
              <a:t>‹#›</a:t>
            </a:fld>
            <a:endParaRPr lang="en-US" dirty="0">
              <a:solidFill>
                <a:srgbClr val="003698"/>
              </a:solidFill>
            </a:endParaRPr>
          </a:p>
        </p:txBody>
      </p:sp>
    </p:spTree>
    <p:extLst>
      <p:ext uri="{BB962C8B-B14F-4D97-AF65-F5344CB8AC3E}">
        <p14:creationId xmlns:p14="http://schemas.microsoft.com/office/powerpoint/2010/main" val="4133991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ADE04272-C55A-4B44-8929-76FC0361E960}" type="slidenum">
              <a:rPr lang="en-US" smtClean="0">
                <a:solidFill>
                  <a:srgbClr val="003698"/>
                </a:solidFill>
              </a:rPr>
              <a:pPr/>
              <a:t>‹#›</a:t>
            </a:fld>
            <a:endParaRPr lang="en-US" dirty="0">
              <a:solidFill>
                <a:srgbClr val="003698"/>
              </a:solidFill>
            </a:endParaRPr>
          </a:p>
        </p:txBody>
      </p:sp>
    </p:spTree>
    <p:extLst>
      <p:ext uri="{BB962C8B-B14F-4D97-AF65-F5344CB8AC3E}">
        <p14:creationId xmlns:p14="http://schemas.microsoft.com/office/powerpoint/2010/main" val="3470554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ADE04272-C55A-4B44-8929-76FC0361E960}" type="slidenum">
              <a:rPr lang="en-US" smtClean="0">
                <a:solidFill>
                  <a:srgbClr val="003698"/>
                </a:solidFill>
              </a:rPr>
              <a:pPr/>
              <a:t>‹#›</a:t>
            </a:fld>
            <a:endParaRPr lang="en-US" dirty="0">
              <a:solidFill>
                <a:srgbClr val="003698"/>
              </a:solidFill>
            </a:endParaRPr>
          </a:p>
        </p:txBody>
      </p:sp>
    </p:spTree>
    <p:extLst>
      <p:ext uri="{BB962C8B-B14F-4D97-AF65-F5344CB8AC3E}">
        <p14:creationId xmlns:p14="http://schemas.microsoft.com/office/powerpoint/2010/main" val="3739365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634619-676F-46A9-956E-429F42201688}" type="datetimeFigureOut">
              <a:rPr lang="en-US" smtClean="0"/>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F8E64-762A-4A48-A7C8-5C0FBC4BBF47}" type="slidenum">
              <a:rPr lang="en-US" smtClean="0"/>
              <a:t>‹#›</a:t>
            </a:fld>
            <a:endParaRPr lang="en-US"/>
          </a:p>
        </p:txBody>
      </p:sp>
    </p:spTree>
    <p:extLst>
      <p:ext uri="{BB962C8B-B14F-4D97-AF65-F5344CB8AC3E}">
        <p14:creationId xmlns:p14="http://schemas.microsoft.com/office/powerpoint/2010/main" val="2174165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634619-676F-46A9-956E-429F42201688}" type="datetimeFigureOut">
              <a:rPr lang="en-US" smtClean="0"/>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F8E64-762A-4A48-A7C8-5C0FBC4BBF47}" type="slidenum">
              <a:rPr lang="en-US" smtClean="0"/>
              <a:t>‹#›</a:t>
            </a:fld>
            <a:endParaRPr lang="en-US"/>
          </a:p>
        </p:txBody>
      </p:sp>
    </p:spTree>
    <p:extLst>
      <p:ext uri="{BB962C8B-B14F-4D97-AF65-F5344CB8AC3E}">
        <p14:creationId xmlns:p14="http://schemas.microsoft.com/office/powerpoint/2010/main" val="3950353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634619-676F-46A9-956E-429F42201688}" type="datetimeFigureOut">
              <a:rPr lang="en-US" smtClean="0"/>
              <a:t>3/28/2013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8F8E64-762A-4A48-A7C8-5C0FBC4BBF47}" type="slidenum">
              <a:rPr lang="en-US" smtClean="0"/>
              <a:t>‹#›</a:t>
            </a:fld>
            <a:endParaRPr lang="en-US"/>
          </a:p>
        </p:txBody>
      </p:sp>
    </p:spTree>
    <p:extLst>
      <p:ext uri="{BB962C8B-B14F-4D97-AF65-F5344CB8AC3E}">
        <p14:creationId xmlns:p14="http://schemas.microsoft.com/office/powerpoint/2010/main" val="956142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634619-676F-46A9-956E-429F42201688}" type="datetimeFigureOut">
              <a:rPr lang="en-US" smtClean="0"/>
              <a:t>3/28/2013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8F8E64-762A-4A48-A7C8-5C0FBC4BBF47}" type="slidenum">
              <a:rPr lang="en-US" smtClean="0"/>
              <a:t>‹#›</a:t>
            </a:fld>
            <a:endParaRPr lang="en-US"/>
          </a:p>
        </p:txBody>
      </p:sp>
    </p:spTree>
    <p:extLst>
      <p:ext uri="{BB962C8B-B14F-4D97-AF65-F5344CB8AC3E}">
        <p14:creationId xmlns:p14="http://schemas.microsoft.com/office/powerpoint/2010/main" val="1170100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634619-676F-46A9-956E-429F42201688}" type="datetimeFigureOut">
              <a:rPr lang="en-US" smtClean="0"/>
              <a:t>3/28/2013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8F8E64-762A-4A48-A7C8-5C0FBC4BBF47}" type="slidenum">
              <a:rPr lang="en-US" smtClean="0"/>
              <a:t>‹#›</a:t>
            </a:fld>
            <a:endParaRPr lang="en-US"/>
          </a:p>
        </p:txBody>
      </p:sp>
    </p:spTree>
    <p:extLst>
      <p:ext uri="{BB962C8B-B14F-4D97-AF65-F5344CB8AC3E}">
        <p14:creationId xmlns:p14="http://schemas.microsoft.com/office/powerpoint/2010/main" val="4026455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634619-676F-46A9-956E-429F42201688}" type="datetimeFigureOut">
              <a:rPr lang="en-US" smtClean="0"/>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F8E64-762A-4A48-A7C8-5C0FBC4BBF47}" type="slidenum">
              <a:rPr lang="en-US" smtClean="0"/>
              <a:t>‹#›</a:t>
            </a:fld>
            <a:endParaRPr lang="en-US"/>
          </a:p>
        </p:txBody>
      </p:sp>
    </p:spTree>
    <p:extLst>
      <p:ext uri="{BB962C8B-B14F-4D97-AF65-F5344CB8AC3E}">
        <p14:creationId xmlns:p14="http://schemas.microsoft.com/office/powerpoint/2010/main" val="532903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634619-676F-46A9-956E-429F42201688}" type="datetimeFigureOut">
              <a:rPr lang="en-US" smtClean="0"/>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F8E64-762A-4A48-A7C8-5C0FBC4BBF47}" type="slidenum">
              <a:rPr lang="en-US" smtClean="0"/>
              <a:t>‹#›</a:t>
            </a:fld>
            <a:endParaRPr lang="en-US"/>
          </a:p>
        </p:txBody>
      </p:sp>
    </p:spTree>
    <p:extLst>
      <p:ext uri="{BB962C8B-B14F-4D97-AF65-F5344CB8AC3E}">
        <p14:creationId xmlns:p14="http://schemas.microsoft.com/office/powerpoint/2010/main" val="1044448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Users/bud/Documents/Jobs/%20%20%20%20%20%20%20%20%20%20%20%20%20%20%20DukeMedicine%20Branding/PowerPoint%20Templates/powerpoint/NEW_text_slide_research.jpg" TargetMode="Externa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634619-676F-46A9-956E-429F42201688}" type="datetimeFigureOut">
              <a:rPr lang="en-US" smtClean="0"/>
              <a:t>3/28/2013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8F8E64-762A-4A48-A7C8-5C0FBC4BBF47}" type="slidenum">
              <a:rPr lang="en-US" smtClean="0"/>
              <a:t>‹#›</a:t>
            </a:fld>
            <a:endParaRPr lang="en-US"/>
          </a:p>
        </p:txBody>
      </p:sp>
    </p:spTree>
    <p:extLst>
      <p:ext uri="{BB962C8B-B14F-4D97-AF65-F5344CB8AC3E}">
        <p14:creationId xmlns:p14="http://schemas.microsoft.com/office/powerpoint/2010/main" val="1443200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239000" y="64770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800"/>
            </a:lvl1pPr>
          </a:lstStyle>
          <a:p>
            <a:fld id="{ADE04272-C55A-4B44-8929-76FC0361E960}" type="slidenum">
              <a:rPr lang="en-US" smtClean="0">
                <a:solidFill>
                  <a:srgbClr val="003698"/>
                </a:solidFill>
              </a:rPr>
              <a:pPr/>
              <a:t>‹#›</a:t>
            </a:fld>
            <a:endParaRPr lang="en-US" dirty="0">
              <a:solidFill>
                <a:srgbClr val="003698"/>
              </a:solidFill>
            </a:endParaRPr>
          </a:p>
        </p:txBody>
      </p:sp>
      <p:sp>
        <p:nvSpPr>
          <p:cNvPr id="1029" name="Text Box 10"/>
          <p:cNvSpPr txBox="1">
            <a:spLocks noChangeArrowheads="1"/>
          </p:cNvSpPr>
          <p:nvPr/>
        </p:nvSpPr>
        <p:spPr bwMode="auto">
          <a:xfrm>
            <a:off x="0" y="6684963"/>
            <a:ext cx="1355725" cy="16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defRPr/>
            </a:pPr>
            <a:r>
              <a:rPr lang="en-US" sz="500" dirty="0" smtClean="0">
                <a:solidFill>
                  <a:srgbClr val="CED8DD"/>
                </a:solidFill>
              </a:rPr>
              <a:t>All Rights Reserved, Duke Medicine 2007</a:t>
            </a:r>
            <a:endParaRPr lang="en-US" dirty="0" smtClean="0">
              <a:solidFill>
                <a:srgbClr val="003698"/>
              </a:solidFill>
            </a:endParaRPr>
          </a:p>
        </p:txBody>
      </p:sp>
      <p:pic>
        <p:nvPicPr>
          <p:cNvPr id="2" name="NEW_text_slide_research.jpg" descr="/Users/bud/Documents/Jobs/               DukeMedicine Branding/PowerPoint Templates/powerpoint/NEW_text_slide_research.jpg"/>
          <p:cNvPicPr>
            <a:picLocks noChangeAspect="1"/>
          </p:cNvPicPr>
          <p:nvPr/>
        </p:nvPicPr>
        <p:blipFill>
          <a:blip r:embed="rId14" r:link="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8123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Arial" charset="0"/>
          <a:ea typeface="ヒラギノ角ゴ Pro W3" charset="0"/>
          <a:cs typeface="ヒラギノ角ゴ Pro W3" charset="0"/>
        </a:defRPr>
      </a:lvl2pPr>
      <a:lvl3pPr algn="l" rtl="0" eaLnBrk="1" fontAlgn="base" hangingPunct="1">
        <a:spcBef>
          <a:spcPct val="0"/>
        </a:spcBef>
        <a:spcAft>
          <a:spcPct val="0"/>
        </a:spcAft>
        <a:defRPr sz="3000" b="1">
          <a:solidFill>
            <a:schemeClr val="tx2"/>
          </a:solidFill>
          <a:latin typeface="Arial" charset="0"/>
          <a:ea typeface="ヒラギノ角ゴ Pro W3" charset="0"/>
          <a:cs typeface="ヒラギノ角ゴ Pro W3" charset="0"/>
        </a:defRPr>
      </a:lvl3pPr>
      <a:lvl4pPr algn="l" rtl="0" eaLnBrk="1" fontAlgn="base" hangingPunct="1">
        <a:spcBef>
          <a:spcPct val="0"/>
        </a:spcBef>
        <a:spcAft>
          <a:spcPct val="0"/>
        </a:spcAft>
        <a:defRPr sz="3000" b="1">
          <a:solidFill>
            <a:schemeClr val="tx2"/>
          </a:solidFill>
          <a:latin typeface="Arial" charset="0"/>
          <a:ea typeface="ヒラギノ角ゴ Pro W3" charset="0"/>
          <a:cs typeface="ヒラギノ角ゴ Pro W3" charset="0"/>
        </a:defRPr>
      </a:lvl4pPr>
      <a:lvl5pPr algn="l" rtl="0" eaLnBrk="1" fontAlgn="base" hangingPunct="1">
        <a:spcBef>
          <a:spcPct val="0"/>
        </a:spcBef>
        <a:spcAft>
          <a:spcPct val="0"/>
        </a:spcAft>
        <a:defRPr sz="3000" b="1">
          <a:solidFill>
            <a:schemeClr val="tx2"/>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000" b="1">
          <a:solidFill>
            <a:schemeClr val="tx2"/>
          </a:solidFill>
          <a:latin typeface="Arial" charset="0"/>
          <a:ea typeface="ヒラギノ角ゴ Pro W3" charset="0"/>
          <a:cs typeface="ヒラギノ角ゴ Pro W3" charset="0"/>
        </a:defRPr>
      </a:lvl6pPr>
      <a:lvl7pPr marL="914400" algn="l" rtl="0" eaLnBrk="1" fontAlgn="base" hangingPunct="1">
        <a:spcBef>
          <a:spcPct val="0"/>
        </a:spcBef>
        <a:spcAft>
          <a:spcPct val="0"/>
        </a:spcAft>
        <a:defRPr sz="3000" b="1">
          <a:solidFill>
            <a:schemeClr val="tx2"/>
          </a:solidFill>
          <a:latin typeface="Arial" charset="0"/>
          <a:ea typeface="ヒラギノ角ゴ Pro W3" charset="0"/>
          <a:cs typeface="ヒラギノ角ゴ Pro W3" charset="0"/>
        </a:defRPr>
      </a:lvl7pPr>
      <a:lvl8pPr marL="1371600" algn="l" rtl="0" eaLnBrk="1" fontAlgn="base" hangingPunct="1">
        <a:spcBef>
          <a:spcPct val="0"/>
        </a:spcBef>
        <a:spcAft>
          <a:spcPct val="0"/>
        </a:spcAft>
        <a:defRPr sz="3000" b="1">
          <a:solidFill>
            <a:schemeClr val="tx2"/>
          </a:solidFill>
          <a:latin typeface="Arial" charset="0"/>
          <a:ea typeface="ヒラギノ角ゴ Pro W3" charset="0"/>
          <a:cs typeface="ヒラギノ角ゴ Pro W3" charset="0"/>
        </a:defRPr>
      </a:lvl8pPr>
      <a:lvl9pPr marL="1828800" algn="l" rtl="0" eaLnBrk="1" fontAlgn="base" hangingPunct="1">
        <a:spcBef>
          <a:spcPct val="0"/>
        </a:spcBef>
        <a:spcAft>
          <a:spcPct val="0"/>
        </a:spcAft>
        <a:defRPr sz="3000" b="1">
          <a:solidFill>
            <a:schemeClr val="tx2"/>
          </a:solidFill>
          <a:latin typeface="Arial" charset="0"/>
          <a:ea typeface="ヒラギノ角ゴ Pro W3" charset="0"/>
          <a:cs typeface="ヒラギノ角ゴ Pro W3" charset="0"/>
        </a:defRPr>
      </a:lvl9pPr>
    </p:titleStyle>
    <p:bodyStyle>
      <a:lvl1pPr marL="342900" indent="-342900" algn="l" rtl="0" eaLnBrk="1" fontAlgn="base" hangingPunct="1">
        <a:spcBef>
          <a:spcPct val="20000"/>
        </a:spcBef>
        <a:spcAft>
          <a:spcPct val="0"/>
        </a:spcAft>
        <a:buChar char="•"/>
        <a:defRPr sz="2400">
          <a:solidFill>
            <a:srgbClr val="003698"/>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2"/>
          </a:solidFill>
          <a:latin typeface="+mn-lt"/>
          <a:ea typeface="+mn-ea"/>
          <a:cs typeface="+mn-cs"/>
        </a:defRPr>
      </a:lvl2pPr>
      <a:lvl3pPr marL="1085850" indent="-228600" algn="l" rtl="0" eaLnBrk="1" fontAlgn="base" hangingPunct="1">
        <a:spcBef>
          <a:spcPct val="20000"/>
        </a:spcBef>
        <a:spcAft>
          <a:spcPct val="0"/>
        </a:spcAft>
        <a:buClr>
          <a:schemeClr val="tx2"/>
        </a:buClr>
        <a:buChar char="•"/>
        <a:defRPr sz="2000">
          <a:solidFill>
            <a:srgbClr val="1636B4"/>
          </a:solidFill>
          <a:latin typeface="+mn-lt"/>
          <a:ea typeface="+mn-ea"/>
          <a:cs typeface="+mn-cs"/>
        </a:defRPr>
      </a:lvl3pPr>
      <a:lvl4pPr marL="1428750" indent="-228600" algn="l" rtl="0" eaLnBrk="1" fontAlgn="base" hangingPunct="1">
        <a:spcBef>
          <a:spcPct val="20000"/>
        </a:spcBef>
        <a:spcAft>
          <a:spcPct val="0"/>
        </a:spcAft>
        <a:buChar char="–"/>
        <a:defRPr sz="2000">
          <a:solidFill>
            <a:schemeClr val="tx2"/>
          </a:solidFill>
          <a:latin typeface="+mn-lt"/>
          <a:ea typeface="+mn-ea"/>
          <a:cs typeface="+mn-cs"/>
        </a:defRPr>
      </a:lvl4pPr>
      <a:lvl5pPr marL="1771650" indent="-228600" algn="l" rtl="0" eaLnBrk="1" fontAlgn="base" hangingPunct="1">
        <a:spcBef>
          <a:spcPct val="20000"/>
        </a:spcBef>
        <a:spcAft>
          <a:spcPct val="0"/>
        </a:spcAft>
        <a:buChar char="»"/>
        <a:defRPr sz="2000">
          <a:solidFill>
            <a:schemeClr val="tx1"/>
          </a:solidFill>
          <a:latin typeface="+mn-lt"/>
          <a:ea typeface="+mn-ea"/>
          <a:cs typeface="+mn-cs"/>
        </a:defRPr>
      </a:lvl5pPr>
      <a:lvl6pPr marL="2228850" indent="-228600" algn="l" rtl="0" eaLnBrk="1" fontAlgn="base" hangingPunct="1">
        <a:spcBef>
          <a:spcPct val="20000"/>
        </a:spcBef>
        <a:spcAft>
          <a:spcPct val="0"/>
        </a:spcAft>
        <a:buChar char="»"/>
        <a:defRPr sz="2000">
          <a:solidFill>
            <a:schemeClr val="tx1"/>
          </a:solidFill>
          <a:latin typeface="+mn-lt"/>
          <a:ea typeface="+mn-ea"/>
          <a:cs typeface="+mn-cs"/>
        </a:defRPr>
      </a:lvl6pPr>
      <a:lvl7pPr marL="2686050" indent="-228600" algn="l" rtl="0" eaLnBrk="1" fontAlgn="base" hangingPunct="1">
        <a:spcBef>
          <a:spcPct val="20000"/>
        </a:spcBef>
        <a:spcAft>
          <a:spcPct val="0"/>
        </a:spcAft>
        <a:buChar char="»"/>
        <a:defRPr sz="2000">
          <a:solidFill>
            <a:schemeClr val="tx1"/>
          </a:solidFill>
          <a:latin typeface="+mn-lt"/>
          <a:ea typeface="+mn-ea"/>
          <a:cs typeface="+mn-cs"/>
        </a:defRPr>
      </a:lvl7pPr>
      <a:lvl8pPr marL="3143250" indent="-228600" algn="l" rtl="0" eaLnBrk="1" fontAlgn="base" hangingPunct="1">
        <a:spcBef>
          <a:spcPct val="20000"/>
        </a:spcBef>
        <a:spcAft>
          <a:spcPct val="0"/>
        </a:spcAft>
        <a:buChar char="»"/>
        <a:defRPr sz="2000">
          <a:solidFill>
            <a:schemeClr val="tx1"/>
          </a:solidFill>
          <a:latin typeface="+mn-lt"/>
          <a:ea typeface="+mn-ea"/>
          <a:cs typeface="+mn-cs"/>
        </a:defRPr>
      </a:lvl8pPr>
      <a:lvl9pPr marL="360045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7"/>
          <p:cNvSpPr txBox="1">
            <a:spLocks noChangeArrowheads="1"/>
          </p:cNvSpPr>
          <p:nvPr/>
        </p:nvSpPr>
        <p:spPr bwMode="auto">
          <a:xfrm>
            <a:off x="4191000" y="4237038"/>
            <a:ext cx="4570413" cy="109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spcBef>
                <a:spcPct val="50000"/>
              </a:spcBef>
            </a:pPr>
            <a:endParaRPr lang="en-US" sz="1600" dirty="0">
              <a:solidFill>
                <a:srgbClr val="000000"/>
              </a:solidFill>
            </a:endParaRPr>
          </a:p>
        </p:txBody>
      </p:sp>
      <p:sp>
        <p:nvSpPr>
          <p:cNvPr id="15362" name="Text Box 18"/>
          <p:cNvSpPr txBox="1">
            <a:spLocks noChangeArrowheads="1"/>
          </p:cNvSpPr>
          <p:nvPr/>
        </p:nvSpPr>
        <p:spPr bwMode="auto">
          <a:xfrm>
            <a:off x="4191000" y="2819400"/>
            <a:ext cx="4570413" cy="1096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spcBef>
                <a:spcPct val="50000"/>
              </a:spcBef>
            </a:pPr>
            <a:r>
              <a:rPr lang="en-US" sz="3200" b="1" dirty="0" smtClean="0">
                <a:solidFill>
                  <a:srgbClr val="FFFFFF"/>
                </a:solidFill>
              </a:rPr>
              <a:t>Research Study Documentation</a:t>
            </a:r>
            <a:endParaRPr lang="en-US" sz="900" dirty="0">
              <a:solidFill>
                <a:srgbClr val="000000"/>
              </a:solidFill>
            </a:endParaRPr>
          </a:p>
        </p:txBody>
      </p:sp>
    </p:spTree>
    <p:custDataLst>
      <p:tags r:id="rId1"/>
    </p:custDataLst>
    <p:extLst>
      <p:ext uri="{BB962C8B-B14F-4D97-AF65-F5344CB8AC3E}">
        <p14:creationId xmlns:p14="http://schemas.microsoft.com/office/powerpoint/2010/main" val="1145511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Documentation</a:t>
            </a:r>
            <a:endParaRPr lang="en-US" dirty="0"/>
          </a:p>
        </p:txBody>
      </p:sp>
      <p:sp>
        <p:nvSpPr>
          <p:cNvPr id="3" name="Content Placeholder 2"/>
          <p:cNvSpPr>
            <a:spLocks noGrp="1"/>
          </p:cNvSpPr>
          <p:nvPr>
            <p:ph idx="1"/>
          </p:nvPr>
        </p:nvSpPr>
        <p:spPr/>
        <p:txBody>
          <a:bodyPr/>
          <a:lstStyle/>
          <a:p>
            <a:r>
              <a:rPr lang="en-US" dirty="0" smtClean="0"/>
              <a:t>Regulatory Files are the repository for a study’s essential documents</a:t>
            </a:r>
          </a:p>
          <a:p>
            <a:r>
              <a:rPr lang="en-US" dirty="0" smtClean="0"/>
              <a:t>Before </a:t>
            </a:r>
            <a:r>
              <a:rPr lang="en-US" dirty="0"/>
              <a:t>any trial can begin, federal and sponsor required regulatory documents will be collected.</a:t>
            </a:r>
          </a:p>
          <a:p>
            <a:r>
              <a:rPr lang="en-US" dirty="0"/>
              <a:t>Usually the originals are kept at the site and copies are provided to the sponsor</a:t>
            </a:r>
            <a:r>
              <a:rPr lang="en-US" dirty="0" smtClean="0"/>
              <a:t>.</a:t>
            </a:r>
            <a:endParaRPr lang="en-US" dirty="0"/>
          </a:p>
        </p:txBody>
      </p:sp>
      <p:sp>
        <p:nvSpPr>
          <p:cNvPr id="4" name="Slide Number Placeholder 3"/>
          <p:cNvSpPr>
            <a:spLocks noGrp="1"/>
          </p:cNvSpPr>
          <p:nvPr>
            <p:ph type="sldNum" sz="quarter" idx="10"/>
          </p:nvPr>
        </p:nvSpPr>
        <p:spPr/>
        <p:txBody>
          <a:bodyPr/>
          <a:lstStyle/>
          <a:p>
            <a:fld id="{ADE04272-C55A-4B44-8929-76FC0361E960}" type="slidenum">
              <a:rPr lang="en-US" smtClean="0">
                <a:solidFill>
                  <a:srgbClr val="003698"/>
                </a:solidFill>
              </a:rPr>
              <a:pPr/>
              <a:t>10</a:t>
            </a:fld>
            <a:endParaRPr lang="en-US" dirty="0">
              <a:solidFill>
                <a:srgbClr val="003698"/>
              </a:solidFill>
            </a:endParaRPr>
          </a:p>
        </p:txBody>
      </p:sp>
    </p:spTree>
    <p:extLst>
      <p:ext uri="{BB962C8B-B14F-4D97-AF65-F5344CB8AC3E}">
        <p14:creationId xmlns:p14="http://schemas.microsoft.com/office/powerpoint/2010/main" val="4201248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2082" y="4441903"/>
            <a:ext cx="30670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Regulatory File</a:t>
            </a:r>
            <a:endParaRPr lang="en-US" dirty="0"/>
          </a:p>
        </p:txBody>
      </p:sp>
      <p:sp>
        <p:nvSpPr>
          <p:cNvPr id="3" name="Content Placeholder 2"/>
          <p:cNvSpPr>
            <a:spLocks noGrp="1"/>
          </p:cNvSpPr>
          <p:nvPr>
            <p:ph idx="1"/>
          </p:nvPr>
        </p:nvSpPr>
        <p:spPr>
          <a:xfrm>
            <a:off x="609600" y="1905000"/>
            <a:ext cx="6629400" cy="4114800"/>
          </a:xfrm>
        </p:spPr>
        <p:txBody>
          <a:bodyPr>
            <a:normAutofit fontScale="55000" lnSpcReduction="20000"/>
          </a:bodyPr>
          <a:lstStyle/>
          <a:p>
            <a:r>
              <a:rPr lang="en-US" dirty="0"/>
              <a:t>Keep one regulatory file for each study:</a:t>
            </a:r>
          </a:p>
          <a:p>
            <a:pPr lvl="1"/>
            <a:r>
              <a:rPr lang="en-US" dirty="0"/>
              <a:t>Binder</a:t>
            </a:r>
          </a:p>
          <a:p>
            <a:pPr lvl="1"/>
            <a:r>
              <a:rPr lang="en-US" dirty="0"/>
              <a:t>Filing Cabinet Drawer</a:t>
            </a:r>
          </a:p>
          <a:p>
            <a:pPr lvl="1"/>
            <a:r>
              <a:rPr lang="en-US" dirty="0"/>
              <a:t>Electronic</a:t>
            </a:r>
          </a:p>
          <a:p>
            <a:endParaRPr lang="en-US" dirty="0"/>
          </a:p>
          <a:p>
            <a:r>
              <a:rPr lang="en-US" dirty="0" smtClean="0"/>
              <a:t>Documents are filed in order under each main tab and are organized in reverse chronological order (the most recently dated item is filed at the front of the section)</a:t>
            </a:r>
          </a:p>
          <a:p>
            <a:endParaRPr lang="en-US" dirty="0"/>
          </a:p>
          <a:p>
            <a:r>
              <a:rPr lang="en-US" dirty="0" smtClean="0"/>
              <a:t>As the contents exceed the capacity of one binder or file box, additional binders/boxes are added.  The Table of Contents should list the binder or box number in which each section is located.</a:t>
            </a:r>
          </a:p>
          <a:p>
            <a:endParaRPr lang="en-US" dirty="0"/>
          </a:p>
          <a:p>
            <a:r>
              <a:rPr lang="en-US" dirty="0" smtClean="0"/>
              <a:t>Files </a:t>
            </a:r>
            <a:r>
              <a:rPr lang="en-US" dirty="0"/>
              <a:t>will have </a:t>
            </a:r>
            <a:r>
              <a:rPr lang="en-US" dirty="0" smtClean="0"/>
              <a:t>varying </a:t>
            </a:r>
            <a:r>
              <a:rPr lang="en-US" dirty="0"/>
              <a:t>documents depending on regulations being followed</a:t>
            </a:r>
          </a:p>
          <a:p>
            <a:endParaRPr lang="en-US" dirty="0"/>
          </a:p>
          <a:p>
            <a:r>
              <a:rPr lang="en-US" dirty="0" smtClean="0"/>
              <a:t>Subject </a:t>
            </a:r>
            <a:r>
              <a:rPr lang="en-US" dirty="0"/>
              <a:t>files are kept separately</a:t>
            </a:r>
          </a:p>
          <a:p>
            <a:endParaRPr lang="en-US" dirty="0"/>
          </a:p>
          <a:p>
            <a:r>
              <a:rPr lang="en-US" dirty="0"/>
              <a:t>Keep file “audit ready</a:t>
            </a:r>
            <a:r>
              <a:rPr lang="en-US" dirty="0" smtClean="0"/>
              <a:t>”</a:t>
            </a:r>
            <a:endParaRPr lang="en-US" dirty="0"/>
          </a:p>
        </p:txBody>
      </p:sp>
      <p:sp>
        <p:nvSpPr>
          <p:cNvPr id="4" name="Slide Number Placeholder 3"/>
          <p:cNvSpPr>
            <a:spLocks noGrp="1"/>
          </p:cNvSpPr>
          <p:nvPr>
            <p:ph type="sldNum" sz="quarter" idx="10"/>
          </p:nvPr>
        </p:nvSpPr>
        <p:spPr/>
        <p:txBody>
          <a:bodyPr/>
          <a:lstStyle/>
          <a:p>
            <a:fld id="{ADE04272-C55A-4B44-8929-76FC0361E960}" type="slidenum">
              <a:rPr lang="en-US" smtClean="0">
                <a:solidFill>
                  <a:srgbClr val="003698"/>
                </a:solidFill>
              </a:rPr>
              <a:pPr/>
              <a:t>11</a:t>
            </a:fld>
            <a:endParaRPr lang="en-US" dirty="0">
              <a:solidFill>
                <a:srgbClr val="003698"/>
              </a:solidFill>
            </a:endParaRPr>
          </a:p>
        </p:txBody>
      </p:sp>
    </p:spTree>
    <p:extLst>
      <p:ext uri="{BB962C8B-B14F-4D97-AF65-F5344CB8AC3E}">
        <p14:creationId xmlns:p14="http://schemas.microsoft.com/office/powerpoint/2010/main" val="2472059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Documents</a:t>
            </a:r>
            <a:endParaRPr lang="en-US" dirty="0"/>
          </a:p>
        </p:txBody>
      </p:sp>
      <p:sp>
        <p:nvSpPr>
          <p:cNvPr id="3" name="Content Placeholder 2"/>
          <p:cNvSpPr>
            <a:spLocks noGrp="1"/>
          </p:cNvSpPr>
          <p:nvPr>
            <p:ph idx="1"/>
          </p:nvPr>
        </p:nvSpPr>
        <p:spPr>
          <a:xfrm>
            <a:off x="685800" y="1752600"/>
            <a:ext cx="7772400" cy="4343400"/>
          </a:xfrm>
        </p:spPr>
        <p:txBody>
          <a:bodyPr/>
          <a:lstStyle/>
          <a:p>
            <a:r>
              <a:rPr lang="en-US" sz="2000" dirty="0"/>
              <a:t>Signed, IRB approved protocol and </a:t>
            </a:r>
            <a:r>
              <a:rPr lang="en-US" sz="2000" dirty="0" smtClean="0"/>
              <a:t>amendments (and any SOPs if not spelled out in protocol).</a:t>
            </a:r>
            <a:endParaRPr lang="en-US" sz="2000" dirty="0"/>
          </a:p>
          <a:p>
            <a:r>
              <a:rPr lang="en-US" sz="2000" dirty="0"/>
              <a:t>IRB approved consent </a:t>
            </a:r>
            <a:r>
              <a:rPr lang="en-US" sz="2000" dirty="0" smtClean="0"/>
              <a:t>forms (all approved versions)</a:t>
            </a:r>
            <a:endParaRPr lang="en-US" sz="2000" dirty="0"/>
          </a:p>
          <a:p>
            <a:r>
              <a:rPr lang="en-US" sz="2000" dirty="0"/>
              <a:t>IRB approval </a:t>
            </a:r>
            <a:r>
              <a:rPr lang="en-US" sz="2000" dirty="0" smtClean="0"/>
              <a:t>letters</a:t>
            </a:r>
          </a:p>
          <a:p>
            <a:r>
              <a:rPr lang="en-US" sz="2000" dirty="0" smtClean="0"/>
              <a:t>IRB Member Roster</a:t>
            </a:r>
            <a:endParaRPr lang="en-US" sz="2000" dirty="0"/>
          </a:p>
          <a:p>
            <a:r>
              <a:rPr lang="en-US" sz="2000" dirty="0" smtClean="0"/>
              <a:t>Delegation of Authority log</a:t>
            </a:r>
            <a:endParaRPr lang="en-US" sz="2000" dirty="0"/>
          </a:p>
          <a:p>
            <a:r>
              <a:rPr lang="en-US" sz="2000" dirty="0" smtClean="0"/>
              <a:t>Form 1572, if applicable</a:t>
            </a:r>
            <a:endParaRPr lang="en-US" sz="2000" dirty="0"/>
          </a:p>
          <a:p>
            <a:r>
              <a:rPr lang="en-US" sz="2000" dirty="0"/>
              <a:t>Financial disclosure forms</a:t>
            </a:r>
          </a:p>
          <a:p>
            <a:r>
              <a:rPr lang="en-US" sz="2000" dirty="0"/>
              <a:t>CVs and </a:t>
            </a:r>
            <a:r>
              <a:rPr lang="en-US" sz="2000" dirty="0" smtClean="0"/>
              <a:t>licenses </a:t>
            </a:r>
            <a:endParaRPr lang="en-US" sz="2000" dirty="0"/>
          </a:p>
          <a:p>
            <a:r>
              <a:rPr lang="en-US" sz="2000" dirty="0"/>
              <a:t>Current laboratory </a:t>
            </a:r>
            <a:r>
              <a:rPr lang="en-US" sz="2000" dirty="0" smtClean="0"/>
              <a:t>certification (plus the archive of previous approvals)</a:t>
            </a:r>
          </a:p>
          <a:p>
            <a:r>
              <a:rPr lang="en-US" sz="2000" dirty="0" smtClean="0"/>
              <a:t>Training records of staff</a:t>
            </a:r>
          </a:p>
        </p:txBody>
      </p:sp>
      <p:sp>
        <p:nvSpPr>
          <p:cNvPr id="4" name="Slide Number Placeholder 3"/>
          <p:cNvSpPr>
            <a:spLocks noGrp="1"/>
          </p:cNvSpPr>
          <p:nvPr>
            <p:ph type="sldNum" sz="quarter" idx="10"/>
          </p:nvPr>
        </p:nvSpPr>
        <p:spPr/>
        <p:txBody>
          <a:bodyPr/>
          <a:lstStyle/>
          <a:p>
            <a:fld id="{ADE04272-C55A-4B44-8929-76FC0361E960}" type="slidenum">
              <a:rPr lang="en-US" smtClean="0">
                <a:solidFill>
                  <a:srgbClr val="003698"/>
                </a:solidFill>
              </a:rPr>
              <a:pPr/>
              <a:t>12</a:t>
            </a:fld>
            <a:endParaRPr lang="en-US" dirty="0">
              <a:solidFill>
                <a:srgbClr val="003698"/>
              </a:solidFill>
            </a:endParaRPr>
          </a:p>
        </p:txBody>
      </p:sp>
    </p:spTree>
    <p:extLst>
      <p:ext uri="{BB962C8B-B14F-4D97-AF65-F5344CB8AC3E}">
        <p14:creationId xmlns:p14="http://schemas.microsoft.com/office/powerpoint/2010/main" val="1573973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DE04272-C55A-4B44-8929-76FC0361E960}" type="slidenum">
              <a:rPr lang="en-US" smtClean="0">
                <a:solidFill>
                  <a:srgbClr val="003698"/>
                </a:solidFill>
              </a:rPr>
              <a:pPr/>
              <a:t>13</a:t>
            </a:fld>
            <a:endParaRPr lang="en-US" dirty="0">
              <a:solidFill>
                <a:srgbClr val="003698"/>
              </a:solidFill>
            </a:endParaRPr>
          </a:p>
        </p:txBody>
      </p:sp>
      <p:sp>
        <p:nvSpPr>
          <p:cNvPr id="5" name="Rectangle 1"/>
          <p:cNvSpPr>
            <a:spLocks noChangeArrowheads="1"/>
          </p:cNvSpPr>
          <p:nvPr/>
        </p:nvSpPr>
        <p:spPr bwMode="auto">
          <a:xfrm>
            <a:off x="228600" y="762000"/>
            <a:ext cx="8382000" cy="715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38088" numCol="1" anchor="ctr" anchorCtr="0" compatLnSpc="1">
            <a:prstTxWarp prst="textNoShape">
              <a:avLst/>
            </a:prstTxWarp>
            <a:spAutoFit/>
          </a:bodyPr>
          <a:lstStyle/>
          <a:p>
            <a:pPr fontAlgn="base">
              <a:spcBef>
                <a:spcPct val="0"/>
              </a:spcBef>
              <a:spcAft>
                <a:spcPct val="0"/>
              </a:spcAft>
              <a:tabLst>
                <a:tab pos="8686800" algn="r"/>
              </a:tabLst>
              <a:defRPr/>
            </a:pPr>
            <a:r>
              <a:rPr lang="en-US" sz="1400" b="1" kern="0" dirty="0" smtClean="0">
                <a:solidFill>
                  <a:sysClr val="windowText" lastClr="000000"/>
                </a:solidFill>
                <a:ea typeface="Times New Roman" pitchFamily="18" charset="0"/>
                <a:cs typeface="Arial" pitchFamily="34" charset="0"/>
              </a:rPr>
              <a:t>SIGNATURE AND DELEGATION OF RESPONSIBILITY LOG</a:t>
            </a:r>
            <a:endParaRPr lang="en-US" sz="700" kern="0" dirty="0" smtClean="0">
              <a:solidFill>
                <a:sysClr val="windowText" lastClr="000000"/>
              </a:solidFill>
              <a:cs typeface="Arial" pitchFamily="34" charset="0"/>
            </a:endParaRPr>
          </a:p>
          <a:p>
            <a:pPr eaLnBrk="0" fontAlgn="base" hangingPunct="0">
              <a:spcBef>
                <a:spcPct val="0"/>
              </a:spcBef>
              <a:spcAft>
                <a:spcPct val="0"/>
              </a:spcAft>
              <a:tabLst>
                <a:tab pos="8686800" algn="r"/>
              </a:tabLst>
              <a:defRPr/>
            </a:pPr>
            <a:r>
              <a:rPr lang="en-US" sz="1000" b="1" kern="0" dirty="0" smtClean="0">
                <a:solidFill>
                  <a:sysClr val="windowText" lastClr="000000"/>
                </a:solidFill>
                <a:ea typeface="Times New Roman" pitchFamily="18" charset="0"/>
                <a:cs typeface="Arial" pitchFamily="34" charset="0"/>
              </a:rPr>
              <a:t>Investigator:____________________________________________________     Site:________________________	Effective Date:____________</a:t>
            </a:r>
            <a:endParaRPr lang="en-US" sz="700" kern="0" dirty="0" smtClean="0">
              <a:solidFill>
                <a:sysClr val="windowText" lastClr="000000"/>
              </a:solidFill>
              <a:cs typeface="Arial" pitchFamily="34" charset="0"/>
            </a:endParaRPr>
          </a:p>
          <a:p>
            <a:pPr eaLnBrk="0" fontAlgn="base" hangingPunct="0">
              <a:spcBef>
                <a:spcPct val="0"/>
              </a:spcBef>
              <a:spcAft>
                <a:spcPct val="0"/>
              </a:spcAft>
              <a:tabLst>
                <a:tab pos="8686800" algn="r"/>
              </a:tabLst>
              <a:defRPr/>
            </a:pPr>
            <a:r>
              <a:rPr lang="en-US" sz="1000" b="1" kern="0" dirty="0" smtClean="0">
                <a:solidFill>
                  <a:sysClr val="windowText" lastClr="000000"/>
                </a:solidFill>
                <a:ea typeface="Times New Roman" pitchFamily="18" charset="0"/>
                <a:cs typeface="Arial" pitchFamily="34" charset="0"/>
              </a:rPr>
              <a:t>Protocol Number/Title:</a:t>
            </a:r>
            <a:r>
              <a:rPr lang="en-US" sz="1000" b="1" u="sng" kern="0" dirty="0" smtClean="0">
                <a:solidFill>
                  <a:sysClr val="windowText" lastClr="000000"/>
                </a:solidFill>
                <a:ea typeface="Times New Roman" pitchFamily="18" charset="0"/>
                <a:cs typeface="Arial" pitchFamily="34" charset="0"/>
              </a:rPr>
              <a:t>	</a:t>
            </a:r>
            <a:endParaRPr lang="en-US" sz="700" kern="0" dirty="0" smtClean="0">
              <a:solidFill>
                <a:sysClr val="windowText" lastClr="000000"/>
              </a:solidFill>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940657880"/>
              </p:ext>
            </p:extLst>
          </p:nvPr>
        </p:nvGraphicFramePr>
        <p:xfrm>
          <a:off x="224425" y="1575008"/>
          <a:ext cx="8229600" cy="4346867"/>
        </p:xfrm>
        <a:graphic>
          <a:graphicData uri="http://schemas.openxmlformats.org/drawingml/2006/table">
            <a:tbl>
              <a:tblPr/>
              <a:tblGrid>
                <a:gridCol w="1250066"/>
                <a:gridCol w="1250066"/>
                <a:gridCol w="677119"/>
                <a:gridCol w="885463"/>
                <a:gridCol w="729205"/>
                <a:gridCol w="729205"/>
                <a:gridCol w="1406324"/>
                <a:gridCol w="520861"/>
                <a:gridCol w="781291"/>
              </a:tblGrid>
              <a:tr h="329878">
                <a:tc rowSpan="2">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1200"/>
                        </a:spcBef>
                        <a:spcAft>
                          <a:spcPts val="300"/>
                        </a:spcAft>
                      </a:pPr>
                      <a:r>
                        <a:rPr lang="en-US" sz="900" b="1" dirty="0">
                          <a:effectLst/>
                          <a:latin typeface="Times New Roman"/>
                        </a:rPr>
                        <a:t>Name</a:t>
                      </a:r>
                    </a:p>
                    <a:p>
                      <a:pPr marL="0" marR="0" algn="ctr">
                        <a:spcBef>
                          <a:spcPts val="0"/>
                        </a:spcBef>
                        <a:spcAft>
                          <a:spcPts val="0"/>
                        </a:spcAft>
                      </a:pPr>
                      <a:r>
                        <a:rPr lang="en-US" sz="900" b="1" dirty="0">
                          <a:effectLst/>
                          <a:latin typeface="Arial"/>
                          <a:ea typeface="Times New Roman"/>
                        </a:rPr>
                        <a:t>(Please Print)</a:t>
                      </a:r>
                      <a:endParaRPr lang="en-US" sz="1100" dirty="0">
                        <a:effectLst/>
                        <a:latin typeface="Times New Roman"/>
                        <a:ea typeface="Times New Roman"/>
                      </a:endParaRPr>
                    </a:p>
                  </a:txBody>
                  <a:tcPr marL="62503" marR="62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1200"/>
                        </a:spcBef>
                        <a:spcAft>
                          <a:spcPts val="300"/>
                        </a:spcAft>
                      </a:pPr>
                      <a:r>
                        <a:rPr lang="en-US" sz="900" b="1" dirty="0">
                          <a:effectLst/>
                          <a:latin typeface="Arial"/>
                        </a:rPr>
                        <a:t>Title</a:t>
                      </a:r>
                      <a:endParaRPr lang="en-US" sz="900" b="1" dirty="0">
                        <a:effectLst/>
                        <a:latin typeface="Times New Roman"/>
                      </a:endParaRPr>
                    </a:p>
                  </a:txBody>
                  <a:tcPr marL="62503" marR="62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900" b="1" dirty="0">
                          <a:effectLst/>
                          <a:latin typeface="Arial"/>
                          <a:ea typeface="Times New Roman"/>
                        </a:rPr>
                        <a:t>General Responsibilities</a:t>
                      </a:r>
                      <a:r>
                        <a:rPr lang="en-US" sz="900" b="1" baseline="30000" dirty="0">
                          <a:effectLst/>
                          <a:latin typeface="Arial"/>
                          <a:ea typeface="Times New Roman"/>
                        </a:rPr>
                        <a:t>*</a:t>
                      </a:r>
                      <a:endParaRPr lang="en-US" sz="900" b="1" dirty="0">
                        <a:effectLst/>
                        <a:latin typeface="Arial"/>
                        <a:ea typeface="Times New Roman"/>
                      </a:endParaRPr>
                    </a:p>
                  </a:txBody>
                  <a:tcPr marL="62503" marR="62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900" b="1" dirty="0">
                          <a:effectLst/>
                          <a:latin typeface="Arial"/>
                          <a:ea typeface="Times New Roman"/>
                        </a:rPr>
                        <a:t>C.V. Available</a:t>
                      </a:r>
                    </a:p>
                  </a:txBody>
                  <a:tcPr marL="62503" marR="62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900" b="1" dirty="0">
                          <a:effectLst/>
                          <a:latin typeface="Arial"/>
                          <a:ea typeface="Times New Roman"/>
                        </a:rPr>
                        <a:t>Dates of</a:t>
                      </a:r>
                      <a:endParaRPr lang="en-US" sz="1100" dirty="0">
                        <a:effectLst/>
                        <a:latin typeface="Times New Roman"/>
                        <a:ea typeface="Times New Roman"/>
                      </a:endParaRPr>
                    </a:p>
                    <a:p>
                      <a:pPr marL="0" marR="0" algn="ctr">
                        <a:spcBef>
                          <a:spcPts val="0"/>
                        </a:spcBef>
                        <a:spcAft>
                          <a:spcPts val="0"/>
                        </a:spcAft>
                      </a:pPr>
                      <a:r>
                        <a:rPr lang="en-US" sz="900" b="1" dirty="0">
                          <a:effectLst/>
                          <a:latin typeface="Arial"/>
                          <a:ea typeface="Times New Roman"/>
                        </a:rPr>
                        <a:t>Responsibilities</a:t>
                      </a:r>
                      <a:endParaRPr lang="en-US" sz="1100" dirty="0">
                        <a:effectLst/>
                        <a:latin typeface="Times New Roman"/>
                        <a:ea typeface="Times New Roman"/>
                      </a:endParaRPr>
                    </a:p>
                  </a:txBody>
                  <a:tcPr marL="62503" marR="62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rowSpan="2">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900" b="1" dirty="0">
                          <a:effectLst/>
                          <a:latin typeface="Arial"/>
                          <a:ea typeface="Times New Roman"/>
                        </a:rPr>
                        <a:t>Signature</a:t>
                      </a:r>
                      <a:endParaRPr lang="en-US" sz="1100" dirty="0">
                        <a:effectLst/>
                        <a:latin typeface="Times New Roman"/>
                        <a:ea typeface="Times New Roman"/>
                      </a:endParaRPr>
                    </a:p>
                  </a:txBody>
                  <a:tcPr marL="62503" marR="62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900" b="1" dirty="0">
                          <a:effectLst/>
                          <a:latin typeface="Arial"/>
                          <a:ea typeface="Times New Roman"/>
                        </a:rPr>
                        <a:t>Initials</a:t>
                      </a:r>
                      <a:endParaRPr lang="en-US" sz="1100" dirty="0">
                        <a:effectLst/>
                        <a:latin typeface="Times New Roman"/>
                        <a:ea typeface="Times New Roman"/>
                      </a:endParaRPr>
                    </a:p>
                  </a:txBody>
                  <a:tcPr marL="62503" marR="62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900" b="1" dirty="0">
                          <a:effectLst/>
                          <a:latin typeface="Arial"/>
                          <a:ea typeface="Times New Roman"/>
                        </a:rPr>
                        <a:t>Approved</a:t>
                      </a:r>
                      <a:endParaRPr lang="en-US" sz="1100" dirty="0">
                        <a:effectLst/>
                        <a:latin typeface="Times New Roman"/>
                        <a:ea typeface="Times New Roman"/>
                      </a:endParaRPr>
                    </a:p>
                    <a:p>
                      <a:pPr marL="0" marR="0" algn="ctr">
                        <a:spcBef>
                          <a:spcPts val="0"/>
                        </a:spcBef>
                        <a:spcAft>
                          <a:spcPts val="0"/>
                        </a:spcAft>
                      </a:pPr>
                      <a:r>
                        <a:rPr lang="en-US" sz="900" b="1" dirty="0">
                          <a:effectLst/>
                          <a:latin typeface="Arial"/>
                          <a:ea typeface="Times New Roman"/>
                        </a:rPr>
                        <a:t>(PI Initials)</a:t>
                      </a:r>
                      <a:endParaRPr lang="en-US" sz="1100" dirty="0">
                        <a:effectLst/>
                        <a:latin typeface="Times New Roman"/>
                        <a:ea typeface="Times New Roman"/>
                      </a:endParaRPr>
                    </a:p>
                  </a:txBody>
                  <a:tcPr marL="62503" marR="62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5001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800" b="1" dirty="0" smtClean="0">
                          <a:effectLst/>
                          <a:latin typeface="Arial"/>
                          <a:ea typeface="Times New Roman"/>
                        </a:rPr>
                        <a:t>From</a:t>
                      </a:r>
                      <a:endParaRPr lang="en-US" sz="1100" dirty="0">
                        <a:effectLst/>
                        <a:latin typeface="Times New Roman"/>
                        <a:ea typeface="Times New Roman"/>
                      </a:endParaRPr>
                    </a:p>
                    <a:p>
                      <a:pPr marL="0" marR="0" algn="ctr">
                        <a:spcBef>
                          <a:spcPts val="0"/>
                        </a:spcBef>
                        <a:spcAft>
                          <a:spcPts val="0"/>
                        </a:spcAft>
                      </a:pPr>
                      <a:r>
                        <a:rPr lang="en-US" sz="800" b="1" dirty="0">
                          <a:effectLst/>
                          <a:latin typeface="Arial"/>
                          <a:ea typeface="Times New Roman"/>
                        </a:rPr>
                        <a:t>(dd/mm/yy)</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ctr">
                        <a:spcBef>
                          <a:spcPts val="0"/>
                        </a:spcBef>
                        <a:spcAft>
                          <a:spcPts val="0"/>
                        </a:spcAft>
                      </a:pPr>
                      <a:r>
                        <a:rPr lang="en-US" sz="800" b="1" dirty="0" smtClean="0">
                          <a:effectLst/>
                          <a:latin typeface="Arial"/>
                          <a:ea typeface="Times New Roman"/>
                        </a:rPr>
                        <a:t>To</a:t>
                      </a:r>
                      <a:endParaRPr lang="en-US" sz="1100" dirty="0">
                        <a:effectLst/>
                        <a:latin typeface="Times New Roman"/>
                        <a:ea typeface="Times New Roman"/>
                      </a:endParaRPr>
                    </a:p>
                    <a:p>
                      <a:pPr marL="0" marR="0" algn="ctr">
                        <a:spcBef>
                          <a:spcPts val="0"/>
                        </a:spcBef>
                        <a:spcAft>
                          <a:spcPts val="0"/>
                        </a:spcAft>
                      </a:pPr>
                      <a:r>
                        <a:rPr lang="en-US" sz="800" b="1" dirty="0">
                          <a:effectLst/>
                          <a:latin typeface="Arial"/>
                          <a:ea typeface="Times New Roman"/>
                        </a:rPr>
                        <a:t>(dd/mm/yy)</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r>
              <a:tr h="29515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cs typeface="Arial"/>
                          <a:sym typeface="Wingdings"/>
                        </a:rPr>
                        <a:t></a:t>
                      </a:r>
                      <a:r>
                        <a:rPr lang="en-US" sz="900" dirty="0">
                          <a:effectLst/>
                          <a:latin typeface="Arial"/>
                          <a:ea typeface="Times New Roman"/>
                        </a:rPr>
                        <a:t> Yes</a:t>
                      </a:r>
                      <a:endParaRPr lang="en-US" sz="1100" dirty="0">
                        <a:effectLst/>
                        <a:latin typeface="Times New Roman"/>
                        <a:ea typeface="Times New Roman"/>
                      </a:endParaRPr>
                    </a:p>
                    <a:p>
                      <a:pPr marL="0" marR="0">
                        <a:spcBef>
                          <a:spcPts val="0"/>
                        </a:spcBef>
                        <a:spcAft>
                          <a:spcPts val="0"/>
                        </a:spcAft>
                      </a:pPr>
                      <a:r>
                        <a:rPr lang="en-US" sz="900" dirty="0">
                          <a:effectLst/>
                          <a:latin typeface="Arial"/>
                          <a:ea typeface="Times New Roman"/>
                          <a:cs typeface="Arial"/>
                          <a:sym typeface="Wingdings"/>
                        </a:rPr>
                        <a:t></a:t>
                      </a:r>
                      <a:r>
                        <a:rPr lang="en-US" sz="900" dirty="0">
                          <a:effectLst/>
                          <a:latin typeface="Arial"/>
                          <a:ea typeface="Times New Roman"/>
                        </a:rPr>
                        <a:t> No</a:t>
                      </a:r>
                      <a:endParaRPr lang="en-US" sz="1100" dirty="0">
                        <a:effectLst/>
                        <a:latin typeface="Times New Roman"/>
                        <a:ea typeface="Times New Roman"/>
                      </a:endParaRPr>
                    </a:p>
                  </a:txBody>
                  <a:tcPr marL="62503" marR="62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12516">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cs typeface="Arial"/>
                          <a:sym typeface="Wingdings"/>
                        </a:rPr>
                        <a:t></a:t>
                      </a:r>
                      <a:r>
                        <a:rPr lang="en-US" sz="900" dirty="0">
                          <a:effectLst/>
                          <a:latin typeface="Arial"/>
                          <a:ea typeface="Times New Roman"/>
                        </a:rPr>
                        <a:t> Yes</a:t>
                      </a:r>
                      <a:endParaRPr lang="en-US" sz="1100" dirty="0">
                        <a:effectLst/>
                        <a:latin typeface="Times New Roman"/>
                        <a:ea typeface="Times New Roman"/>
                      </a:endParaRPr>
                    </a:p>
                    <a:p>
                      <a:pPr marL="0" marR="0">
                        <a:spcBef>
                          <a:spcPts val="0"/>
                        </a:spcBef>
                        <a:spcAft>
                          <a:spcPts val="0"/>
                        </a:spcAft>
                      </a:pPr>
                      <a:r>
                        <a:rPr lang="en-US" sz="900" dirty="0">
                          <a:effectLst/>
                          <a:latin typeface="Arial"/>
                          <a:ea typeface="Times New Roman"/>
                          <a:cs typeface="Arial"/>
                          <a:sym typeface="Wingdings"/>
                        </a:rPr>
                        <a:t></a:t>
                      </a:r>
                      <a:r>
                        <a:rPr lang="en-US" sz="900" dirty="0">
                          <a:effectLst/>
                          <a:latin typeface="Arial"/>
                          <a:ea typeface="Times New Roman"/>
                        </a:rPr>
                        <a:t> No</a:t>
                      </a:r>
                      <a:endParaRPr lang="en-US" sz="1100" dirty="0">
                        <a:effectLst/>
                        <a:latin typeface="Times New Roman"/>
                        <a:ea typeface="Times New Roman"/>
                      </a:endParaRPr>
                    </a:p>
                  </a:txBody>
                  <a:tcPr marL="62503" marR="62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1611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cs typeface="Arial"/>
                          <a:sym typeface="Wingdings"/>
                        </a:rPr>
                        <a:t></a:t>
                      </a:r>
                      <a:r>
                        <a:rPr lang="en-US" sz="900" dirty="0">
                          <a:effectLst/>
                          <a:latin typeface="Arial"/>
                          <a:ea typeface="Times New Roman"/>
                        </a:rPr>
                        <a:t> Yes</a:t>
                      </a:r>
                      <a:endParaRPr lang="en-US" sz="1100" dirty="0">
                        <a:effectLst/>
                        <a:latin typeface="Times New Roman"/>
                        <a:ea typeface="Times New Roman"/>
                      </a:endParaRPr>
                    </a:p>
                    <a:p>
                      <a:pPr marL="0" marR="0">
                        <a:spcBef>
                          <a:spcPts val="0"/>
                        </a:spcBef>
                        <a:spcAft>
                          <a:spcPts val="0"/>
                        </a:spcAft>
                      </a:pPr>
                      <a:r>
                        <a:rPr lang="en-US" sz="900" dirty="0">
                          <a:effectLst/>
                          <a:latin typeface="Arial"/>
                          <a:ea typeface="Times New Roman"/>
                          <a:cs typeface="Arial"/>
                          <a:sym typeface="Wingdings"/>
                        </a:rPr>
                        <a:t></a:t>
                      </a:r>
                      <a:r>
                        <a:rPr lang="en-US" sz="900" dirty="0">
                          <a:effectLst/>
                          <a:latin typeface="Arial"/>
                          <a:ea typeface="Times New Roman"/>
                        </a:rPr>
                        <a:t> No</a:t>
                      </a:r>
                      <a:endParaRPr lang="en-US" sz="1100" dirty="0">
                        <a:effectLst/>
                        <a:latin typeface="Times New Roman"/>
                        <a:ea typeface="Times New Roman"/>
                      </a:endParaRPr>
                    </a:p>
                  </a:txBody>
                  <a:tcPr marL="62503" marR="62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0383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cs typeface="Arial"/>
                          <a:sym typeface="Wingdings"/>
                        </a:rPr>
                        <a:t></a:t>
                      </a:r>
                      <a:r>
                        <a:rPr lang="en-US" sz="900" dirty="0">
                          <a:effectLst/>
                          <a:latin typeface="Arial"/>
                          <a:ea typeface="Times New Roman"/>
                        </a:rPr>
                        <a:t> Yes</a:t>
                      </a:r>
                      <a:endParaRPr lang="en-US" sz="1100" dirty="0">
                        <a:effectLst/>
                        <a:latin typeface="Times New Roman"/>
                        <a:ea typeface="Times New Roman"/>
                      </a:endParaRPr>
                    </a:p>
                    <a:p>
                      <a:pPr marL="0" marR="0">
                        <a:spcBef>
                          <a:spcPts val="0"/>
                        </a:spcBef>
                        <a:spcAft>
                          <a:spcPts val="0"/>
                        </a:spcAft>
                      </a:pPr>
                      <a:r>
                        <a:rPr lang="en-US" sz="900" dirty="0">
                          <a:effectLst/>
                          <a:latin typeface="Arial"/>
                          <a:ea typeface="Times New Roman"/>
                          <a:cs typeface="Arial"/>
                          <a:sym typeface="Wingdings"/>
                        </a:rPr>
                        <a:t></a:t>
                      </a:r>
                      <a:r>
                        <a:rPr lang="en-US" sz="900" dirty="0">
                          <a:effectLst/>
                          <a:latin typeface="Arial"/>
                          <a:ea typeface="Times New Roman"/>
                        </a:rPr>
                        <a:t> No</a:t>
                      </a:r>
                      <a:endParaRPr lang="en-US" sz="1100" dirty="0">
                        <a:effectLst/>
                        <a:latin typeface="Times New Roman"/>
                        <a:ea typeface="Times New Roman"/>
                      </a:endParaRPr>
                    </a:p>
                  </a:txBody>
                  <a:tcPr marL="62503" marR="62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12516">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cs typeface="Arial"/>
                          <a:sym typeface="Wingdings"/>
                        </a:rPr>
                        <a:t></a:t>
                      </a:r>
                      <a:r>
                        <a:rPr lang="en-US" sz="900" dirty="0">
                          <a:effectLst/>
                          <a:latin typeface="Arial"/>
                          <a:ea typeface="Times New Roman"/>
                        </a:rPr>
                        <a:t> Yes</a:t>
                      </a:r>
                      <a:endParaRPr lang="en-US" sz="1100" dirty="0">
                        <a:effectLst/>
                        <a:latin typeface="Times New Roman"/>
                        <a:ea typeface="Times New Roman"/>
                      </a:endParaRPr>
                    </a:p>
                    <a:p>
                      <a:pPr marL="0" marR="0">
                        <a:spcBef>
                          <a:spcPts val="0"/>
                        </a:spcBef>
                        <a:spcAft>
                          <a:spcPts val="0"/>
                        </a:spcAft>
                      </a:pPr>
                      <a:r>
                        <a:rPr lang="en-US" sz="900" dirty="0">
                          <a:effectLst/>
                          <a:latin typeface="Arial"/>
                          <a:ea typeface="Times New Roman"/>
                          <a:cs typeface="Arial"/>
                          <a:sym typeface="Wingdings"/>
                        </a:rPr>
                        <a:t></a:t>
                      </a:r>
                      <a:r>
                        <a:rPr lang="en-US" sz="900" dirty="0">
                          <a:effectLst/>
                          <a:latin typeface="Arial"/>
                          <a:ea typeface="Times New Roman"/>
                        </a:rPr>
                        <a:t> No</a:t>
                      </a:r>
                      <a:endParaRPr lang="en-US" sz="1100" dirty="0">
                        <a:effectLst/>
                        <a:latin typeface="Times New Roman"/>
                        <a:ea typeface="Times New Roman"/>
                      </a:endParaRPr>
                    </a:p>
                  </a:txBody>
                  <a:tcPr marL="62503" marR="62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0383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cs typeface="Arial"/>
                          <a:sym typeface="Wingdings"/>
                        </a:rPr>
                        <a:t></a:t>
                      </a:r>
                      <a:r>
                        <a:rPr lang="en-US" sz="900" dirty="0">
                          <a:effectLst/>
                          <a:latin typeface="Arial"/>
                          <a:ea typeface="Times New Roman"/>
                        </a:rPr>
                        <a:t> Yes</a:t>
                      </a:r>
                      <a:endParaRPr lang="en-US" sz="1100" dirty="0">
                        <a:effectLst/>
                        <a:latin typeface="Times New Roman"/>
                        <a:ea typeface="Times New Roman"/>
                      </a:endParaRPr>
                    </a:p>
                    <a:p>
                      <a:pPr marL="0" marR="0">
                        <a:spcBef>
                          <a:spcPts val="0"/>
                        </a:spcBef>
                        <a:spcAft>
                          <a:spcPts val="0"/>
                        </a:spcAft>
                      </a:pPr>
                      <a:r>
                        <a:rPr lang="en-US" sz="900" dirty="0">
                          <a:effectLst/>
                          <a:latin typeface="Arial"/>
                          <a:ea typeface="Times New Roman"/>
                          <a:cs typeface="Arial"/>
                          <a:sym typeface="Wingdings"/>
                        </a:rPr>
                        <a:t></a:t>
                      </a:r>
                      <a:r>
                        <a:rPr lang="en-US" sz="900" dirty="0">
                          <a:effectLst/>
                          <a:latin typeface="Arial"/>
                          <a:ea typeface="Times New Roman"/>
                        </a:rPr>
                        <a:t> No</a:t>
                      </a:r>
                      <a:endParaRPr lang="en-US" sz="1100" dirty="0">
                        <a:effectLst/>
                        <a:latin typeface="Times New Roman"/>
                        <a:ea typeface="Times New Roman"/>
                      </a:endParaRPr>
                    </a:p>
                  </a:txBody>
                  <a:tcPr marL="62503" marR="62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0383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cs typeface="Arial"/>
                          <a:sym typeface="Wingdings"/>
                        </a:rPr>
                        <a:t></a:t>
                      </a:r>
                      <a:r>
                        <a:rPr lang="en-US" sz="900" dirty="0">
                          <a:effectLst/>
                          <a:latin typeface="Arial"/>
                          <a:ea typeface="Times New Roman"/>
                        </a:rPr>
                        <a:t> Yes</a:t>
                      </a:r>
                      <a:endParaRPr lang="en-US" sz="1100" dirty="0">
                        <a:effectLst/>
                        <a:latin typeface="Times New Roman"/>
                        <a:ea typeface="Times New Roman"/>
                      </a:endParaRPr>
                    </a:p>
                    <a:p>
                      <a:pPr marL="0" marR="0">
                        <a:spcBef>
                          <a:spcPts val="0"/>
                        </a:spcBef>
                        <a:spcAft>
                          <a:spcPts val="0"/>
                        </a:spcAft>
                      </a:pPr>
                      <a:r>
                        <a:rPr lang="en-US" sz="900" dirty="0">
                          <a:effectLst/>
                          <a:latin typeface="Arial"/>
                          <a:ea typeface="Times New Roman"/>
                          <a:cs typeface="Arial"/>
                          <a:sym typeface="Wingdings"/>
                        </a:rPr>
                        <a:t></a:t>
                      </a:r>
                      <a:r>
                        <a:rPr lang="en-US" sz="900" dirty="0">
                          <a:effectLst/>
                          <a:latin typeface="Arial"/>
                          <a:ea typeface="Times New Roman"/>
                        </a:rPr>
                        <a:t> No</a:t>
                      </a:r>
                      <a:endParaRPr lang="en-US" sz="1100" dirty="0">
                        <a:effectLst/>
                        <a:latin typeface="Times New Roman"/>
                        <a:ea typeface="Times New Roman"/>
                      </a:endParaRPr>
                    </a:p>
                  </a:txBody>
                  <a:tcPr marL="62503" marR="62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0383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cs typeface="Arial"/>
                          <a:sym typeface="Wingdings"/>
                        </a:rPr>
                        <a:t></a:t>
                      </a:r>
                      <a:r>
                        <a:rPr lang="en-US" sz="900" dirty="0">
                          <a:effectLst/>
                          <a:latin typeface="Arial"/>
                          <a:ea typeface="Times New Roman"/>
                        </a:rPr>
                        <a:t> Yes</a:t>
                      </a:r>
                      <a:endParaRPr lang="en-US" sz="1100" dirty="0">
                        <a:effectLst/>
                        <a:latin typeface="Times New Roman"/>
                        <a:ea typeface="Times New Roman"/>
                      </a:endParaRPr>
                    </a:p>
                    <a:p>
                      <a:pPr marL="0" marR="0">
                        <a:spcBef>
                          <a:spcPts val="0"/>
                        </a:spcBef>
                        <a:spcAft>
                          <a:spcPts val="0"/>
                        </a:spcAft>
                      </a:pPr>
                      <a:r>
                        <a:rPr lang="en-US" sz="900" dirty="0">
                          <a:effectLst/>
                          <a:latin typeface="Arial"/>
                          <a:ea typeface="Times New Roman"/>
                          <a:cs typeface="Arial"/>
                          <a:sym typeface="Wingdings"/>
                        </a:rPr>
                        <a:t></a:t>
                      </a:r>
                      <a:r>
                        <a:rPr lang="en-US" sz="900" dirty="0">
                          <a:effectLst/>
                          <a:latin typeface="Arial"/>
                          <a:ea typeface="Times New Roman"/>
                        </a:rPr>
                        <a:t> No</a:t>
                      </a:r>
                      <a:endParaRPr lang="en-US" sz="1100" dirty="0">
                        <a:effectLst/>
                        <a:latin typeface="Times New Roman"/>
                        <a:ea typeface="Times New Roman"/>
                      </a:endParaRPr>
                    </a:p>
                  </a:txBody>
                  <a:tcPr marL="62503" marR="62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0383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cs typeface="Arial"/>
                          <a:sym typeface="Wingdings"/>
                        </a:rPr>
                        <a:t></a:t>
                      </a:r>
                      <a:r>
                        <a:rPr lang="en-US" sz="900" dirty="0">
                          <a:effectLst/>
                          <a:latin typeface="Arial"/>
                          <a:ea typeface="Times New Roman"/>
                        </a:rPr>
                        <a:t> Yes</a:t>
                      </a:r>
                      <a:endParaRPr lang="en-US" sz="1100" dirty="0">
                        <a:effectLst/>
                        <a:latin typeface="Times New Roman"/>
                        <a:ea typeface="Times New Roman"/>
                      </a:endParaRPr>
                    </a:p>
                    <a:p>
                      <a:pPr marL="0" marR="0">
                        <a:spcBef>
                          <a:spcPts val="0"/>
                        </a:spcBef>
                        <a:spcAft>
                          <a:spcPts val="0"/>
                        </a:spcAft>
                      </a:pPr>
                      <a:r>
                        <a:rPr lang="en-US" sz="900" dirty="0">
                          <a:effectLst/>
                          <a:latin typeface="Arial"/>
                          <a:ea typeface="Times New Roman"/>
                          <a:cs typeface="Arial"/>
                          <a:sym typeface="Wingdings"/>
                        </a:rPr>
                        <a:t></a:t>
                      </a:r>
                      <a:r>
                        <a:rPr lang="en-US" sz="900" dirty="0">
                          <a:effectLst/>
                          <a:latin typeface="Arial"/>
                          <a:ea typeface="Times New Roman"/>
                        </a:rPr>
                        <a:t> No</a:t>
                      </a:r>
                      <a:endParaRPr lang="en-US" sz="1100" dirty="0">
                        <a:effectLst/>
                        <a:latin typeface="Times New Roman"/>
                        <a:ea typeface="Times New Roman"/>
                      </a:endParaRPr>
                    </a:p>
                  </a:txBody>
                  <a:tcPr marL="62503" marR="62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0383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cs typeface="Arial"/>
                          <a:sym typeface="Wingdings"/>
                        </a:rPr>
                        <a:t></a:t>
                      </a:r>
                      <a:r>
                        <a:rPr lang="en-US" sz="900" dirty="0">
                          <a:effectLst/>
                          <a:latin typeface="Arial"/>
                          <a:ea typeface="Times New Roman"/>
                        </a:rPr>
                        <a:t> Yes</a:t>
                      </a:r>
                      <a:endParaRPr lang="en-US" sz="1100" dirty="0">
                        <a:effectLst/>
                        <a:latin typeface="Times New Roman"/>
                        <a:ea typeface="Times New Roman"/>
                      </a:endParaRPr>
                    </a:p>
                    <a:p>
                      <a:pPr marL="0" marR="0">
                        <a:spcBef>
                          <a:spcPts val="0"/>
                        </a:spcBef>
                        <a:spcAft>
                          <a:spcPts val="0"/>
                        </a:spcAft>
                      </a:pPr>
                      <a:r>
                        <a:rPr lang="en-US" sz="900" dirty="0">
                          <a:effectLst/>
                          <a:latin typeface="Arial"/>
                          <a:ea typeface="Times New Roman"/>
                          <a:cs typeface="Arial"/>
                          <a:sym typeface="Wingdings"/>
                        </a:rPr>
                        <a:t></a:t>
                      </a:r>
                      <a:r>
                        <a:rPr lang="en-US" sz="900" dirty="0">
                          <a:effectLst/>
                          <a:latin typeface="Arial"/>
                          <a:ea typeface="Times New Roman"/>
                        </a:rPr>
                        <a:t> No</a:t>
                      </a:r>
                      <a:endParaRPr lang="en-US" sz="1100" dirty="0">
                        <a:effectLst/>
                        <a:latin typeface="Times New Roman"/>
                        <a:ea typeface="Times New Roman"/>
                      </a:endParaRPr>
                    </a:p>
                  </a:txBody>
                  <a:tcPr marL="62503" marR="62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0383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cs typeface="Arial"/>
                          <a:sym typeface="Wingdings"/>
                        </a:rPr>
                        <a:t></a:t>
                      </a:r>
                      <a:r>
                        <a:rPr lang="en-US" sz="900" dirty="0">
                          <a:effectLst/>
                          <a:latin typeface="Arial"/>
                          <a:ea typeface="Times New Roman"/>
                        </a:rPr>
                        <a:t> Yes</a:t>
                      </a:r>
                      <a:endParaRPr lang="en-US" sz="1100" dirty="0">
                        <a:effectLst/>
                        <a:latin typeface="Times New Roman"/>
                        <a:ea typeface="Times New Roman"/>
                      </a:endParaRPr>
                    </a:p>
                    <a:p>
                      <a:pPr marL="0" marR="0">
                        <a:spcBef>
                          <a:spcPts val="0"/>
                        </a:spcBef>
                        <a:spcAft>
                          <a:spcPts val="0"/>
                        </a:spcAft>
                      </a:pPr>
                      <a:r>
                        <a:rPr lang="en-US" sz="900" dirty="0">
                          <a:effectLst/>
                          <a:latin typeface="Arial"/>
                          <a:ea typeface="Times New Roman"/>
                          <a:cs typeface="Arial"/>
                          <a:sym typeface="Wingdings"/>
                        </a:rPr>
                        <a:t></a:t>
                      </a:r>
                      <a:r>
                        <a:rPr lang="en-US" sz="900" dirty="0">
                          <a:effectLst/>
                          <a:latin typeface="Arial"/>
                          <a:ea typeface="Times New Roman"/>
                        </a:rPr>
                        <a:t> No</a:t>
                      </a:r>
                      <a:endParaRPr lang="en-US" sz="1100" dirty="0">
                        <a:effectLst/>
                        <a:latin typeface="Times New Roman"/>
                        <a:ea typeface="Times New Roman"/>
                      </a:endParaRPr>
                    </a:p>
                  </a:txBody>
                  <a:tcPr marL="62503" marR="62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0383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cs typeface="Arial"/>
                          <a:sym typeface="Wingdings"/>
                        </a:rPr>
                        <a:t></a:t>
                      </a:r>
                      <a:r>
                        <a:rPr lang="en-US" sz="900" dirty="0">
                          <a:effectLst/>
                          <a:latin typeface="Arial"/>
                          <a:ea typeface="Times New Roman"/>
                        </a:rPr>
                        <a:t> Yes</a:t>
                      </a:r>
                      <a:endParaRPr lang="en-US" sz="1100" dirty="0">
                        <a:effectLst/>
                        <a:latin typeface="Times New Roman"/>
                        <a:ea typeface="Times New Roman"/>
                      </a:endParaRPr>
                    </a:p>
                    <a:p>
                      <a:pPr marL="0" marR="0">
                        <a:spcBef>
                          <a:spcPts val="0"/>
                        </a:spcBef>
                        <a:spcAft>
                          <a:spcPts val="0"/>
                        </a:spcAft>
                      </a:pPr>
                      <a:r>
                        <a:rPr lang="en-US" sz="900" dirty="0">
                          <a:effectLst/>
                          <a:latin typeface="Arial"/>
                          <a:ea typeface="Times New Roman"/>
                          <a:cs typeface="Arial"/>
                          <a:sym typeface="Wingdings"/>
                        </a:rPr>
                        <a:t></a:t>
                      </a:r>
                      <a:r>
                        <a:rPr lang="en-US" sz="900" dirty="0">
                          <a:effectLst/>
                          <a:latin typeface="Arial"/>
                          <a:ea typeface="Times New Roman"/>
                        </a:rPr>
                        <a:t> No</a:t>
                      </a:r>
                      <a:endParaRPr lang="en-US" sz="1100" dirty="0">
                        <a:effectLst/>
                        <a:latin typeface="Times New Roman"/>
                        <a:ea typeface="Times New Roman"/>
                      </a:endParaRPr>
                    </a:p>
                  </a:txBody>
                  <a:tcPr marL="62503" marR="62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spcBef>
                          <a:spcPts val="0"/>
                        </a:spcBef>
                        <a:spcAft>
                          <a:spcPts val="0"/>
                        </a:spcAft>
                      </a:pPr>
                      <a:r>
                        <a:rPr lang="en-US" sz="900" dirty="0">
                          <a:effectLst/>
                          <a:latin typeface="Arial"/>
                          <a:ea typeface="Times New Roman"/>
                        </a:rPr>
                        <a:t> </a:t>
                      </a:r>
                      <a:endParaRPr lang="en-US" sz="1100" dirty="0">
                        <a:effectLst/>
                        <a:latin typeface="Times New Roman"/>
                        <a:ea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Rectangle 6"/>
          <p:cNvSpPr/>
          <p:nvPr/>
        </p:nvSpPr>
        <p:spPr>
          <a:xfrm>
            <a:off x="228600" y="5921875"/>
            <a:ext cx="8229600" cy="646331"/>
          </a:xfrm>
          <a:prstGeom prst="rect">
            <a:avLst/>
          </a:prstGeom>
        </p:spPr>
        <p:txBody>
          <a:bodyPr wrap="square">
            <a:spAutoFit/>
          </a:bodyPr>
          <a:lstStyle/>
          <a:p>
            <a:pPr eaLnBrk="0" fontAlgn="base" hangingPunct="0">
              <a:spcBef>
                <a:spcPct val="0"/>
              </a:spcBef>
              <a:spcAft>
                <a:spcPct val="0"/>
              </a:spcAft>
              <a:tabLst>
                <a:tab pos="8686800" algn="r"/>
              </a:tabLst>
            </a:pPr>
            <a:r>
              <a:rPr lang="en-US" sz="900" dirty="0">
                <a:solidFill>
                  <a:prstClr val="black"/>
                </a:solidFill>
                <a:ea typeface="Times New Roman" pitchFamily="18" charset="0"/>
                <a:cs typeface="Arial" pitchFamily="34" charset="0"/>
              </a:rPr>
              <a:t>This log should include the investigator and sub-investigator(s), study coordinator(s) and all other clinic staff who routinely see study subjects and who have specific data collection/interpretation/management responsibilities.  This log should also include any contracted specialists performing protocol required examinations.  New or replacement staff should be added as appropriate.</a:t>
            </a:r>
            <a:endParaRPr lang="en-US" sz="700" dirty="0">
              <a:solidFill>
                <a:prstClr val="black"/>
              </a:solidFill>
              <a:cs typeface="Arial" pitchFamily="34" charset="0"/>
            </a:endParaRPr>
          </a:p>
          <a:p>
            <a:pPr eaLnBrk="0" fontAlgn="base" hangingPunct="0">
              <a:spcBef>
                <a:spcPct val="0"/>
              </a:spcBef>
              <a:spcAft>
                <a:spcPct val="0"/>
              </a:spcAft>
              <a:tabLst>
                <a:tab pos="8686800" algn="r"/>
              </a:tabLst>
            </a:pPr>
            <a:r>
              <a:rPr lang="en-US" sz="900" dirty="0">
                <a:solidFill>
                  <a:prstClr val="black"/>
                </a:solidFill>
                <a:ea typeface="Times New Roman" pitchFamily="18" charset="0"/>
                <a:cs typeface="Arial" pitchFamily="34" charset="0"/>
              </a:rPr>
              <a:t>* Please  see Legend (page 2 of 2)</a:t>
            </a:r>
            <a:endParaRPr lang="en-US" dirty="0">
              <a:solidFill>
                <a:prstClr val="black"/>
              </a:solidFill>
              <a:cs typeface="Arial" pitchFamily="34" charset="0"/>
            </a:endParaRPr>
          </a:p>
        </p:txBody>
      </p:sp>
    </p:spTree>
    <p:extLst>
      <p:ext uri="{BB962C8B-B14F-4D97-AF65-F5344CB8AC3E}">
        <p14:creationId xmlns:p14="http://schemas.microsoft.com/office/powerpoint/2010/main" val="1938448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33525"/>
            <a:ext cx="91440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Note/Memo to File</a:t>
            </a:r>
            <a:endParaRPr lang="en-US" dirty="0"/>
          </a:p>
        </p:txBody>
      </p:sp>
      <p:sp>
        <p:nvSpPr>
          <p:cNvPr id="3" name="Content Placeholder 2"/>
          <p:cNvSpPr>
            <a:spLocks noGrp="1"/>
          </p:cNvSpPr>
          <p:nvPr>
            <p:ph idx="1"/>
          </p:nvPr>
        </p:nvSpPr>
        <p:spPr/>
        <p:txBody>
          <a:bodyPr>
            <a:normAutofit fontScale="70000" lnSpcReduction="20000"/>
          </a:bodyPr>
          <a:lstStyle/>
          <a:p>
            <a:r>
              <a:rPr lang="en-US" dirty="0"/>
              <a:t>Clarify missing or inaccurate data or procedures</a:t>
            </a:r>
          </a:p>
          <a:p>
            <a:r>
              <a:rPr lang="en-US" dirty="0"/>
              <a:t>Document problem, document corrective action, institute corrective action</a:t>
            </a:r>
          </a:p>
          <a:p>
            <a:r>
              <a:rPr lang="en-US" dirty="0"/>
              <a:t>May be study level or subject level, thus memo may be filed in regulatory binder or the research record</a:t>
            </a:r>
          </a:p>
          <a:p>
            <a:r>
              <a:rPr lang="en-US" dirty="0"/>
              <a:t>Not a replacement for a reportable violation to the IRB</a:t>
            </a:r>
          </a:p>
          <a:p>
            <a:pPr marL="0" indent="0">
              <a:buNone/>
            </a:pPr>
            <a:endParaRPr lang="en-US" dirty="0" smtClean="0">
              <a:solidFill>
                <a:srgbClr val="FF0000"/>
              </a:solidFill>
            </a:endParaRPr>
          </a:p>
          <a:p>
            <a:pPr marL="0" indent="0">
              <a:buNone/>
            </a:pPr>
            <a:r>
              <a:rPr lang="en-US" dirty="0" smtClean="0">
                <a:solidFill>
                  <a:srgbClr val="FF0000"/>
                </a:solidFill>
              </a:rPr>
              <a:t>Examples</a:t>
            </a:r>
            <a:r>
              <a:rPr lang="en-US" dirty="0">
                <a:solidFill>
                  <a:srgbClr val="FF0000"/>
                </a:solidFill>
              </a:rPr>
              <a:t>: </a:t>
            </a:r>
          </a:p>
          <a:p>
            <a:r>
              <a:rPr lang="en-US" dirty="0"/>
              <a:t>Assessment missed or completed out of sequence </a:t>
            </a:r>
          </a:p>
          <a:p>
            <a:r>
              <a:rPr lang="en-US" dirty="0"/>
              <a:t>Unable to obtain a blood sample at a visit</a:t>
            </a:r>
          </a:p>
          <a:p>
            <a:r>
              <a:rPr lang="en-US" dirty="0"/>
              <a:t>Subject failed to initial one page of a consent document</a:t>
            </a:r>
          </a:p>
          <a:p>
            <a:r>
              <a:rPr lang="en-US" dirty="0"/>
              <a:t>Original document is destroyed and only a copy remains</a:t>
            </a:r>
          </a:p>
          <a:p>
            <a:r>
              <a:rPr lang="en-US" dirty="0"/>
              <a:t>Subject lost to follow-up</a:t>
            </a:r>
          </a:p>
          <a:p>
            <a:r>
              <a:rPr lang="en-US" dirty="0"/>
              <a:t>Subject dropped from </a:t>
            </a:r>
            <a:r>
              <a:rPr lang="en-US" dirty="0" smtClean="0"/>
              <a:t>study</a:t>
            </a:r>
          </a:p>
          <a:p>
            <a:pPr marL="0" indent="0">
              <a:buNone/>
            </a:pPr>
            <a:endParaRPr lang="en-US" dirty="0" smtClean="0"/>
          </a:p>
          <a:p>
            <a:pPr marL="0" indent="0">
              <a:buNone/>
            </a:pPr>
            <a:r>
              <a:rPr lang="en-US" dirty="0" smtClean="0">
                <a:solidFill>
                  <a:srgbClr val="FF0000"/>
                </a:solidFill>
              </a:rPr>
              <a:t>A “note </a:t>
            </a:r>
            <a:r>
              <a:rPr lang="en-US" dirty="0">
                <a:solidFill>
                  <a:srgbClr val="FF0000"/>
                </a:solidFill>
              </a:rPr>
              <a:t>to </a:t>
            </a:r>
            <a:r>
              <a:rPr lang="en-US" dirty="0" smtClean="0">
                <a:solidFill>
                  <a:srgbClr val="FF0000"/>
                </a:solidFill>
              </a:rPr>
              <a:t>file” </a:t>
            </a:r>
            <a:r>
              <a:rPr lang="en-US" dirty="0">
                <a:solidFill>
                  <a:srgbClr val="FF0000"/>
                </a:solidFill>
              </a:rPr>
              <a:t>is not a panacea for all things that have gone wrong, nor a replacement for a reportable violation.</a:t>
            </a:r>
          </a:p>
          <a:p>
            <a:endParaRPr lang="en-US" dirty="0"/>
          </a:p>
          <a:p>
            <a:endParaRPr lang="en-US" dirty="0"/>
          </a:p>
        </p:txBody>
      </p:sp>
      <p:sp>
        <p:nvSpPr>
          <p:cNvPr id="4" name="Slide Number Placeholder 3"/>
          <p:cNvSpPr>
            <a:spLocks noGrp="1"/>
          </p:cNvSpPr>
          <p:nvPr>
            <p:ph type="sldNum" sz="quarter" idx="10"/>
          </p:nvPr>
        </p:nvSpPr>
        <p:spPr/>
        <p:txBody>
          <a:bodyPr/>
          <a:lstStyle/>
          <a:p>
            <a:fld id="{ADE04272-C55A-4B44-8929-76FC0361E960}" type="slidenum">
              <a:rPr lang="en-US" smtClean="0">
                <a:solidFill>
                  <a:srgbClr val="003698"/>
                </a:solidFill>
              </a:rPr>
              <a:pPr/>
              <a:t>14</a:t>
            </a:fld>
            <a:endParaRPr lang="en-US" dirty="0">
              <a:solidFill>
                <a:srgbClr val="003698"/>
              </a:solidFill>
            </a:endParaRPr>
          </a:p>
        </p:txBody>
      </p:sp>
    </p:spTree>
    <p:extLst>
      <p:ext uri="{BB962C8B-B14F-4D97-AF65-F5344CB8AC3E}">
        <p14:creationId xmlns:p14="http://schemas.microsoft.com/office/powerpoint/2010/main" val="2665612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a:t>
            </a:r>
            <a:r>
              <a:rPr lang="en-US" u="sng" dirty="0" smtClean="0"/>
              <a:t>NOT</a:t>
            </a:r>
            <a:r>
              <a:rPr lang="en-US" dirty="0" smtClean="0"/>
              <a:t> be kept in a Regulatory File?</a:t>
            </a:r>
            <a:endParaRPr lang="en-US" dirty="0"/>
          </a:p>
        </p:txBody>
      </p:sp>
      <p:sp>
        <p:nvSpPr>
          <p:cNvPr id="3" name="Content Placeholder 2"/>
          <p:cNvSpPr>
            <a:spLocks noGrp="1"/>
          </p:cNvSpPr>
          <p:nvPr>
            <p:ph idx="1"/>
          </p:nvPr>
        </p:nvSpPr>
        <p:spPr/>
        <p:txBody>
          <a:bodyPr/>
          <a:lstStyle/>
          <a:p>
            <a:r>
              <a:rPr lang="en-US" dirty="0" smtClean="0"/>
              <a:t>Internal Audit Reports</a:t>
            </a:r>
          </a:p>
          <a:p>
            <a:r>
              <a:rPr lang="en-US" dirty="0" smtClean="0"/>
              <a:t>Study Budgets</a:t>
            </a:r>
          </a:p>
          <a:p>
            <a:r>
              <a:rPr lang="en-US" dirty="0" smtClean="0"/>
              <a:t>Study Contract Information</a:t>
            </a:r>
            <a:endParaRPr lang="en-US" dirty="0"/>
          </a:p>
        </p:txBody>
      </p:sp>
      <p:sp>
        <p:nvSpPr>
          <p:cNvPr id="4" name="Slide Number Placeholder 3"/>
          <p:cNvSpPr>
            <a:spLocks noGrp="1"/>
          </p:cNvSpPr>
          <p:nvPr>
            <p:ph type="sldNum" sz="quarter" idx="10"/>
          </p:nvPr>
        </p:nvSpPr>
        <p:spPr/>
        <p:txBody>
          <a:bodyPr/>
          <a:lstStyle/>
          <a:p>
            <a:fld id="{ADE04272-C55A-4B44-8929-76FC0361E960}" type="slidenum">
              <a:rPr lang="en-US" smtClean="0">
                <a:solidFill>
                  <a:srgbClr val="003698"/>
                </a:solidFill>
              </a:rPr>
              <a:pPr/>
              <a:t>15</a:t>
            </a:fld>
            <a:endParaRPr lang="en-US" dirty="0">
              <a:solidFill>
                <a:srgbClr val="003698"/>
              </a:solidFill>
            </a:endParaRPr>
          </a:p>
        </p:txBody>
      </p:sp>
    </p:spTree>
    <p:extLst>
      <p:ext uri="{BB962C8B-B14F-4D97-AF65-F5344CB8AC3E}">
        <p14:creationId xmlns:p14="http://schemas.microsoft.com/office/powerpoint/2010/main" val="830169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DE04272-C55A-4B44-8929-76FC0361E960}" type="slidenum">
              <a:rPr lang="en-US" smtClean="0">
                <a:solidFill>
                  <a:srgbClr val="003698"/>
                </a:solidFill>
              </a:rPr>
              <a:pPr/>
              <a:t>16</a:t>
            </a:fld>
            <a:endParaRPr lang="en-US" dirty="0">
              <a:solidFill>
                <a:srgbClr val="003698"/>
              </a:solidFill>
            </a:endParaRPr>
          </a:p>
        </p:txBody>
      </p:sp>
      <p:sp>
        <p:nvSpPr>
          <p:cNvPr id="6" name="Text Placeholder 5"/>
          <p:cNvSpPr>
            <a:spLocks noGrp="1"/>
          </p:cNvSpPr>
          <p:nvPr>
            <p:ph type="body" idx="4294967295"/>
          </p:nvPr>
        </p:nvSpPr>
        <p:spPr>
          <a:xfrm>
            <a:off x="762000" y="2895600"/>
            <a:ext cx="7772400" cy="1500187"/>
          </a:xfrm>
        </p:spPr>
        <p:txBody>
          <a:bodyPr/>
          <a:lstStyle/>
          <a:p>
            <a:pPr marL="0" indent="0">
              <a:buNone/>
            </a:pPr>
            <a:r>
              <a:rPr lang="en-US" b="1" dirty="0" smtClean="0">
                <a:solidFill>
                  <a:schemeClr val="tx2"/>
                </a:solidFill>
              </a:rPr>
              <a:t>Subject</a:t>
            </a:r>
            <a:r>
              <a:rPr lang="en-US" sz="2400" b="1" dirty="0" smtClean="0">
                <a:solidFill>
                  <a:schemeClr val="tx2"/>
                </a:solidFill>
              </a:rPr>
              <a:t> </a:t>
            </a:r>
            <a:r>
              <a:rPr lang="en-US" sz="2400" b="1" dirty="0">
                <a:solidFill>
                  <a:schemeClr val="tx2"/>
                </a:solidFill>
              </a:rPr>
              <a:t>Level documentation requirements</a:t>
            </a:r>
          </a:p>
        </p:txBody>
      </p:sp>
    </p:spTree>
    <p:extLst>
      <p:ext uri="{BB962C8B-B14F-4D97-AF65-F5344CB8AC3E}">
        <p14:creationId xmlns:p14="http://schemas.microsoft.com/office/powerpoint/2010/main" val="1153931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772400" cy="1143000"/>
          </a:xfrm>
        </p:spPr>
        <p:txBody>
          <a:bodyPr/>
          <a:lstStyle/>
          <a:p>
            <a:pPr algn="ctr"/>
            <a:r>
              <a:rPr lang="en-US" dirty="0" smtClean="0"/>
              <a:t>Subject Specific Documentation</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DE04272-C55A-4B44-8929-76FC0361E960}" type="slidenum">
              <a:rPr lang="en-US" smtClean="0">
                <a:solidFill>
                  <a:srgbClr val="003698"/>
                </a:solidFill>
              </a:rPr>
              <a:pPr/>
              <a:t>17</a:t>
            </a:fld>
            <a:endParaRPr lang="en-US" dirty="0">
              <a:solidFill>
                <a:srgbClr val="003698"/>
              </a:solidFill>
            </a:endParaRPr>
          </a:p>
        </p:txBody>
      </p:sp>
      <p:sp>
        <p:nvSpPr>
          <p:cNvPr id="5" name="TextBox 4"/>
          <p:cNvSpPr txBox="1"/>
          <p:nvPr/>
        </p:nvSpPr>
        <p:spPr>
          <a:xfrm>
            <a:off x="304800" y="2057400"/>
            <a:ext cx="4038600" cy="3397250"/>
          </a:xfrm>
          <a:prstGeom prst="rect">
            <a:avLst/>
          </a:prstGeom>
          <a:noFill/>
        </p:spPr>
        <p:txBody>
          <a:bodyPr>
            <a:spAutoFit/>
          </a:bodyPr>
          <a:lstStyle/>
          <a:p>
            <a:pPr algn="l">
              <a:spcBef>
                <a:spcPct val="20000"/>
              </a:spcBef>
              <a:buClr>
                <a:srgbClr val="336699"/>
              </a:buClr>
              <a:buSzPct val="75000"/>
              <a:defRPr/>
            </a:pPr>
            <a:r>
              <a:rPr kumimoji="1" lang="en-US" sz="2400" b="1" kern="0" dirty="0" smtClean="0">
                <a:solidFill>
                  <a:schemeClr val="tx1">
                    <a:lumMod val="75000"/>
                  </a:schemeClr>
                </a:solidFill>
                <a:latin typeface="Arial" pitchFamily="34" charset="0"/>
                <a:cs typeface="Arial" pitchFamily="34" charset="0"/>
              </a:rPr>
              <a:t>Attributable</a:t>
            </a:r>
            <a:endParaRPr kumimoji="1" lang="en-US" sz="2400" b="1" kern="0" dirty="0">
              <a:solidFill>
                <a:schemeClr val="tx1">
                  <a:lumMod val="75000"/>
                </a:schemeClr>
              </a:solidFill>
              <a:latin typeface="Arial" pitchFamily="34" charset="0"/>
              <a:cs typeface="Arial" pitchFamily="34" charset="0"/>
            </a:endParaRPr>
          </a:p>
          <a:p>
            <a:pPr marL="800100" lvl="1" indent="-342900" algn="l">
              <a:spcBef>
                <a:spcPct val="20000"/>
              </a:spcBef>
              <a:buClr>
                <a:srgbClr val="336699"/>
              </a:buClr>
              <a:buSzPct val="75000"/>
              <a:buFont typeface="Arial" pitchFamily="34" charset="0"/>
              <a:buChar char="•"/>
              <a:defRPr/>
            </a:pPr>
            <a:r>
              <a:rPr kumimoji="1" lang="en-US" b="1" kern="0" dirty="0">
                <a:latin typeface="Arial" pitchFamily="34" charset="0"/>
                <a:cs typeface="Arial" pitchFamily="34" charset="0"/>
              </a:rPr>
              <a:t>It should be obvious who wrote or did what</a:t>
            </a:r>
          </a:p>
          <a:p>
            <a:pPr algn="l">
              <a:spcBef>
                <a:spcPct val="20000"/>
              </a:spcBef>
              <a:buClr>
                <a:srgbClr val="336699"/>
              </a:buClr>
              <a:buSzPct val="75000"/>
              <a:defRPr/>
            </a:pPr>
            <a:r>
              <a:rPr kumimoji="1" lang="en-US" sz="2400" b="1" kern="0" dirty="0">
                <a:solidFill>
                  <a:schemeClr val="tx1">
                    <a:lumMod val="75000"/>
                  </a:schemeClr>
                </a:solidFill>
                <a:latin typeface="Arial" pitchFamily="34" charset="0"/>
                <a:cs typeface="Arial" pitchFamily="34" charset="0"/>
              </a:rPr>
              <a:t>Legible</a:t>
            </a:r>
          </a:p>
          <a:p>
            <a:pPr marL="800100" lvl="1" indent="-342900" algn="l">
              <a:spcBef>
                <a:spcPct val="20000"/>
              </a:spcBef>
              <a:buClr>
                <a:srgbClr val="336699"/>
              </a:buClr>
              <a:buSzPct val="75000"/>
              <a:buFont typeface="Arial" pitchFamily="34" charset="0"/>
              <a:buChar char="•"/>
              <a:defRPr/>
            </a:pPr>
            <a:r>
              <a:rPr kumimoji="1" lang="en-US" b="1" kern="0" dirty="0">
                <a:latin typeface="Arial" pitchFamily="34" charset="0"/>
                <a:cs typeface="Arial" pitchFamily="34" charset="0"/>
              </a:rPr>
              <a:t>Capable of being read</a:t>
            </a:r>
          </a:p>
          <a:p>
            <a:pPr marL="800100" lvl="1" indent="-342900" algn="l">
              <a:spcBef>
                <a:spcPct val="20000"/>
              </a:spcBef>
              <a:buClr>
                <a:srgbClr val="336699"/>
              </a:buClr>
              <a:buSzPct val="75000"/>
              <a:buFont typeface="Arial" pitchFamily="34" charset="0"/>
              <a:buChar char="•"/>
              <a:defRPr/>
            </a:pPr>
            <a:r>
              <a:rPr kumimoji="1" lang="en-US" b="1" kern="0" dirty="0">
                <a:latin typeface="Arial" pitchFamily="34" charset="0"/>
                <a:cs typeface="Arial" pitchFamily="34" charset="0"/>
              </a:rPr>
              <a:t>In a human-readable format</a:t>
            </a:r>
          </a:p>
          <a:p>
            <a:pPr marL="800100" lvl="1" indent="-342900" algn="l">
              <a:spcBef>
                <a:spcPct val="20000"/>
              </a:spcBef>
              <a:buClr>
                <a:srgbClr val="336699"/>
              </a:buClr>
              <a:buSzPct val="75000"/>
              <a:buFont typeface="Arial" pitchFamily="34" charset="0"/>
              <a:buChar char="•"/>
              <a:defRPr/>
            </a:pPr>
            <a:r>
              <a:rPr kumimoji="1" lang="en-US" b="1" kern="0" dirty="0">
                <a:latin typeface="Arial" pitchFamily="34" charset="0"/>
                <a:cs typeface="Arial" pitchFamily="34" charset="0"/>
              </a:rPr>
              <a:t>Changes don’t obscure original entry</a:t>
            </a:r>
          </a:p>
          <a:p>
            <a:pPr marL="800100" lvl="1" indent="-342900" algn="l">
              <a:spcBef>
                <a:spcPct val="20000"/>
              </a:spcBef>
              <a:buClr>
                <a:srgbClr val="336699"/>
              </a:buClr>
              <a:buSzPct val="75000"/>
              <a:buFont typeface="Arial" pitchFamily="34" charset="0"/>
              <a:buChar char="•"/>
              <a:defRPr/>
            </a:pPr>
            <a:r>
              <a:rPr kumimoji="1" lang="en-US" b="1" kern="0" dirty="0">
                <a:latin typeface="Arial" pitchFamily="34" charset="0"/>
                <a:cs typeface="Arial" pitchFamily="34" charset="0"/>
              </a:rPr>
              <a:t>Print name if signature is illegible</a:t>
            </a:r>
          </a:p>
        </p:txBody>
      </p:sp>
      <p:sp>
        <p:nvSpPr>
          <p:cNvPr id="6" name="TextBox 5"/>
          <p:cNvSpPr txBox="1"/>
          <p:nvPr/>
        </p:nvSpPr>
        <p:spPr>
          <a:xfrm>
            <a:off x="4534829" y="2057400"/>
            <a:ext cx="4343400" cy="3730252"/>
          </a:xfrm>
          <a:prstGeom prst="rect">
            <a:avLst/>
          </a:prstGeom>
          <a:noFill/>
        </p:spPr>
        <p:txBody>
          <a:bodyPr>
            <a:spAutoFit/>
          </a:bodyPr>
          <a:lstStyle/>
          <a:p>
            <a:pPr algn="l">
              <a:spcBef>
                <a:spcPct val="20000"/>
              </a:spcBef>
              <a:buClr>
                <a:srgbClr val="336699"/>
              </a:buClr>
              <a:buSzPct val="75000"/>
              <a:defRPr/>
            </a:pPr>
            <a:r>
              <a:rPr kumimoji="1" lang="en-US" sz="2400" b="1" kern="0" dirty="0">
                <a:solidFill>
                  <a:schemeClr val="tx1">
                    <a:lumMod val="75000"/>
                  </a:schemeClr>
                </a:solidFill>
                <a:latin typeface="Arial" pitchFamily="34" charset="0"/>
                <a:cs typeface="Arial" pitchFamily="34" charset="0"/>
              </a:rPr>
              <a:t>Contemporaneous</a:t>
            </a:r>
          </a:p>
          <a:p>
            <a:pPr marL="800100" lvl="1" indent="-342900" algn="l">
              <a:spcBef>
                <a:spcPct val="20000"/>
              </a:spcBef>
              <a:buClr>
                <a:srgbClr val="336699"/>
              </a:buClr>
              <a:buSzPct val="75000"/>
              <a:buFont typeface="Arial" pitchFamily="34" charset="0"/>
              <a:buChar char="•"/>
              <a:defRPr/>
            </a:pPr>
            <a:r>
              <a:rPr kumimoji="1" lang="en-US" b="1" kern="0" dirty="0">
                <a:latin typeface="Arial" pitchFamily="34" charset="0"/>
                <a:cs typeface="Arial" pitchFamily="34" charset="0"/>
              </a:rPr>
              <a:t>The notation, signature, and date need to be completed at the same time and as close to the event as possible</a:t>
            </a:r>
          </a:p>
          <a:p>
            <a:pPr algn="l">
              <a:spcBef>
                <a:spcPct val="20000"/>
              </a:spcBef>
              <a:buClr>
                <a:srgbClr val="336699"/>
              </a:buClr>
              <a:buSzPct val="75000"/>
              <a:defRPr/>
            </a:pPr>
            <a:r>
              <a:rPr kumimoji="1" lang="en-US" sz="2400" b="1" kern="0" dirty="0">
                <a:solidFill>
                  <a:schemeClr val="tx1">
                    <a:lumMod val="75000"/>
                  </a:schemeClr>
                </a:solidFill>
                <a:latin typeface="Arial" pitchFamily="34" charset="0"/>
                <a:cs typeface="Arial" pitchFamily="34" charset="0"/>
              </a:rPr>
              <a:t>Original</a:t>
            </a:r>
          </a:p>
          <a:p>
            <a:pPr marL="800100" lvl="1" indent="-342900" algn="l">
              <a:spcBef>
                <a:spcPct val="20000"/>
              </a:spcBef>
              <a:buClr>
                <a:srgbClr val="336699"/>
              </a:buClr>
              <a:buSzPct val="75000"/>
              <a:buFont typeface="Arial" pitchFamily="34" charset="0"/>
              <a:buChar char="•"/>
              <a:defRPr/>
            </a:pPr>
            <a:r>
              <a:rPr kumimoji="1" lang="en-US" b="1" kern="0" dirty="0">
                <a:latin typeface="Arial" pitchFamily="34" charset="0"/>
                <a:cs typeface="Arial" pitchFamily="34" charset="0"/>
              </a:rPr>
              <a:t>First recording of the information (paper, electronic)</a:t>
            </a:r>
          </a:p>
          <a:p>
            <a:pPr algn="l">
              <a:spcBef>
                <a:spcPct val="20000"/>
              </a:spcBef>
              <a:buClr>
                <a:srgbClr val="336699"/>
              </a:buClr>
              <a:buSzPct val="75000"/>
              <a:defRPr/>
            </a:pPr>
            <a:r>
              <a:rPr kumimoji="1" lang="en-US" sz="2400" b="1" kern="0" dirty="0" smtClean="0">
                <a:solidFill>
                  <a:schemeClr val="tx1">
                    <a:lumMod val="75000"/>
                  </a:schemeClr>
                </a:solidFill>
                <a:latin typeface="Arial" pitchFamily="34" charset="0"/>
                <a:cs typeface="Arial" pitchFamily="34" charset="0"/>
              </a:rPr>
              <a:t>Accurate</a:t>
            </a:r>
            <a:endParaRPr kumimoji="1" lang="en-US" b="1" kern="0" dirty="0">
              <a:latin typeface="Arial" pitchFamily="34" charset="0"/>
              <a:cs typeface="Arial" pitchFamily="34" charset="0"/>
            </a:endParaRPr>
          </a:p>
          <a:p>
            <a:pPr marL="800100" lvl="1" indent="-342900" algn="l">
              <a:spcBef>
                <a:spcPct val="20000"/>
              </a:spcBef>
              <a:buClr>
                <a:srgbClr val="336699"/>
              </a:buClr>
              <a:buSzPct val="75000"/>
              <a:buFont typeface="Arial" pitchFamily="34" charset="0"/>
              <a:buChar char="•"/>
              <a:defRPr/>
            </a:pPr>
            <a:r>
              <a:rPr kumimoji="1" lang="en-US" b="1" kern="0" dirty="0">
                <a:latin typeface="Arial" pitchFamily="34" charset="0"/>
                <a:cs typeface="Arial" pitchFamily="34" charset="0"/>
              </a:rPr>
              <a:t>Errors have been identified and corrected</a:t>
            </a:r>
          </a:p>
        </p:txBody>
      </p:sp>
    </p:spTree>
    <p:extLst>
      <p:ext uri="{BB962C8B-B14F-4D97-AF65-F5344CB8AC3E}">
        <p14:creationId xmlns:p14="http://schemas.microsoft.com/office/powerpoint/2010/main" val="2017422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Corrections to Documentation</a:t>
            </a:r>
            <a:endParaRPr lang="en-US" dirty="0"/>
          </a:p>
        </p:txBody>
      </p:sp>
      <p:sp>
        <p:nvSpPr>
          <p:cNvPr id="3" name="Content Placeholder 2"/>
          <p:cNvSpPr>
            <a:spLocks noGrp="1"/>
          </p:cNvSpPr>
          <p:nvPr>
            <p:ph idx="1"/>
          </p:nvPr>
        </p:nvSpPr>
        <p:spPr>
          <a:xfrm>
            <a:off x="685800" y="1981200"/>
            <a:ext cx="7772400" cy="4267200"/>
          </a:xfrm>
        </p:spPr>
        <p:txBody>
          <a:bodyPr/>
          <a:lstStyle/>
          <a:p>
            <a:pPr marL="0" indent="0">
              <a:buNone/>
            </a:pPr>
            <a:r>
              <a:rPr lang="en-US" dirty="0">
                <a:solidFill>
                  <a:srgbClr val="FF0000"/>
                </a:solidFill>
              </a:rPr>
              <a:t>Proper Notation of Corrections:</a:t>
            </a:r>
          </a:p>
          <a:p>
            <a:r>
              <a:rPr lang="en-US" dirty="0"/>
              <a:t>One line through, write new data, initial, date and </a:t>
            </a:r>
            <a:br>
              <a:rPr lang="en-US" dirty="0"/>
            </a:br>
            <a:r>
              <a:rPr lang="en-US" dirty="0"/>
              <a:t>explain (if necessary)</a:t>
            </a:r>
          </a:p>
          <a:p>
            <a:endParaRPr lang="en-US" dirty="0"/>
          </a:p>
          <a:p>
            <a:pPr marL="0" indent="0">
              <a:buNone/>
            </a:pPr>
            <a:r>
              <a:rPr lang="en-US" dirty="0">
                <a:solidFill>
                  <a:srgbClr val="FF0000"/>
                </a:solidFill>
              </a:rPr>
              <a:t>Unacceptable:</a:t>
            </a:r>
          </a:p>
          <a:p>
            <a:r>
              <a:rPr lang="en-US" dirty="0"/>
              <a:t>Obliteration, correction fluid, write overs</a:t>
            </a:r>
          </a:p>
          <a:p>
            <a:r>
              <a:rPr lang="en-US" dirty="0"/>
              <a:t>New information must not obliterate previous information</a:t>
            </a:r>
          </a:p>
          <a:p>
            <a:r>
              <a:rPr lang="en-US" dirty="0"/>
              <a:t>Erasing/Recording in pencil</a:t>
            </a:r>
          </a:p>
          <a:p>
            <a:r>
              <a:rPr lang="en-US" dirty="0"/>
              <a:t>Exceptions—Do Not “edit” </a:t>
            </a:r>
            <a:r>
              <a:rPr lang="en-US" dirty="0" smtClean="0"/>
              <a:t>subject’s personal writings</a:t>
            </a:r>
            <a:endParaRPr lang="en-US" dirty="0"/>
          </a:p>
        </p:txBody>
      </p:sp>
      <p:sp>
        <p:nvSpPr>
          <p:cNvPr id="4" name="Slide Number Placeholder 3"/>
          <p:cNvSpPr>
            <a:spLocks noGrp="1"/>
          </p:cNvSpPr>
          <p:nvPr>
            <p:ph type="sldNum" sz="quarter" idx="10"/>
          </p:nvPr>
        </p:nvSpPr>
        <p:spPr/>
        <p:txBody>
          <a:bodyPr/>
          <a:lstStyle/>
          <a:p>
            <a:fld id="{ADE04272-C55A-4B44-8929-76FC0361E960}" type="slidenum">
              <a:rPr lang="en-US" smtClean="0">
                <a:solidFill>
                  <a:srgbClr val="003698"/>
                </a:solidFill>
              </a:rPr>
              <a:pPr/>
              <a:t>18</a:t>
            </a:fld>
            <a:endParaRPr lang="en-US" dirty="0">
              <a:solidFill>
                <a:srgbClr val="003698"/>
              </a:solidFill>
            </a:endParaRPr>
          </a:p>
        </p:txBody>
      </p:sp>
      <p:sp>
        <p:nvSpPr>
          <p:cNvPr id="6" name="TextBox 5"/>
          <p:cNvSpPr txBox="1"/>
          <p:nvPr/>
        </p:nvSpPr>
        <p:spPr>
          <a:xfrm>
            <a:off x="5715000" y="3048000"/>
            <a:ext cx="2819400" cy="830997"/>
          </a:xfrm>
          <a:prstGeom prst="rect">
            <a:avLst/>
          </a:prstGeom>
          <a:noFill/>
        </p:spPr>
        <p:txBody>
          <a:bodyPr wrap="square" rtlCol="0">
            <a:spAutoFit/>
          </a:bodyPr>
          <a:lstStyle/>
          <a:p>
            <a:r>
              <a:rPr lang="en-US" sz="2400" strike="sngStrike" dirty="0" smtClean="0"/>
              <a:t>05/10/2011</a:t>
            </a:r>
          </a:p>
          <a:p>
            <a:r>
              <a:rPr lang="en-US" sz="2400" dirty="0" smtClean="0"/>
              <a:t>05/10/2012  </a:t>
            </a:r>
            <a:r>
              <a:rPr lang="en-US" sz="2400" dirty="0" smtClean="0">
                <a:latin typeface="Brush Script MT" pitchFamily="66" charset="0"/>
              </a:rPr>
              <a:t>LJD</a:t>
            </a:r>
            <a:endParaRPr lang="en-US" sz="2400" dirty="0">
              <a:latin typeface="Brush Script MT" pitchFamily="66" charset="0"/>
            </a:endParaRPr>
          </a:p>
        </p:txBody>
      </p:sp>
    </p:spTree>
    <p:extLst>
      <p:ext uri="{BB962C8B-B14F-4D97-AF65-F5344CB8AC3E}">
        <p14:creationId xmlns:p14="http://schemas.microsoft.com/office/powerpoint/2010/main" val="24052863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Data</a:t>
            </a:r>
            <a:endParaRPr lang="en-US" dirty="0"/>
          </a:p>
        </p:txBody>
      </p:sp>
      <p:sp>
        <p:nvSpPr>
          <p:cNvPr id="3" name="Content Placeholder 2"/>
          <p:cNvSpPr>
            <a:spLocks noGrp="1"/>
          </p:cNvSpPr>
          <p:nvPr>
            <p:ph idx="1"/>
          </p:nvPr>
        </p:nvSpPr>
        <p:spPr/>
        <p:txBody>
          <a:bodyPr/>
          <a:lstStyle/>
          <a:p>
            <a:pPr marL="0" indent="0">
              <a:buNone/>
            </a:pPr>
            <a:r>
              <a:rPr lang="en-US" dirty="0" smtClean="0"/>
              <a:t>All information in original records and certified copies of original records of clinical findings, observations or other activities in a clinical trial necessary for the reconstruction and evaluation of the study.</a:t>
            </a:r>
            <a:endParaRPr lang="en-US" dirty="0"/>
          </a:p>
        </p:txBody>
      </p:sp>
      <p:sp>
        <p:nvSpPr>
          <p:cNvPr id="4" name="Slide Number Placeholder 3"/>
          <p:cNvSpPr>
            <a:spLocks noGrp="1"/>
          </p:cNvSpPr>
          <p:nvPr>
            <p:ph type="sldNum" sz="quarter" idx="10"/>
          </p:nvPr>
        </p:nvSpPr>
        <p:spPr/>
        <p:txBody>
          <a:bodyPr/>
          <a:lstStyle/>
          <a:p>
            <a:fld id="{ADE04272-C55A-4B44-8929-76FC0361E960}" type="slidenum">
              <a:rPr lang="en-US" smtClean="0">
                <a:solidFill>
                  <a:srgbClr val="003698"/>
                </a:solidFill>
              </a:rPr>
              <a:pPr/>
              <a:t>19</a:t>
            </a:fld>
            <a:endParaRPr lang="en-US" dirty="0">
              <a:solidFill>
                <a:srgbClr val="003698"/>
              </a:solidFill>
            </a:endParaRPr>
          </a:p>
        </p:txBody>
      </p:sp>
    </p:spTree>
    <p:extLst>
      <p:ext uri="{BB962C8B-B14F-4D97-AF65-F5344CB8AC3E}">
        <p14:creationId xmlns:p14="http://schemas.microsoft.com/office/powerpoint/2010/main" val="2692642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Intention is Not Enough!</a:t>
            </a:r>
            <a:endParaRPr lang="en-US" dirty="0"/>
          </a:p>
        </p:txBody>
      </p:sp>
      <p:sp>
        <p:nvSpPr>
          <p:cNvPr id="3" name="Content Placeholder 2"/>
          <p:cNvSpPr>
            <a:spLocks noGrp="1"/>
          </p:cNvSpPr>
          <p:nvPr>
            <p:ph idx="1"/>
          </p:nvPr>
        </p:nvSpPr>
        <p:spPr>
          <a:xfrm>
            <a:off x="2057400" y="1676400"/>
            <a:ext cx="4648200" cy="609600"/>
          </a:xfrm>
        </p:spPr>
        <p:txBody>
          <a:bodyPr>
            <a:normAutofit fontScale="85000" lnSpcReduction="10000"/>
          </a:bodyPr>
          <a:lstStyle/>
          <a:p>
            <a:pPr marL="0" indent="0">
              <a:buNone/>
            </a:pPr>
            <a:r>
              <a:rPr lang="en-US" dirty="0"/>
              <a:t>If Robin Hood were audited….</a:t>
            </a:r>
          </a:p>
          <a:p>
            <a:pPr marL="0" indent="0">
              <a:buNone/>
            </a:pPr>
            <a:endParaRPr lang="en-US" dirty="0"/>
          </a:p>
        </p:txBody>
      </p:sp>
      <p:sp>
        <p:nvSpPr>
          <p:cNvPr id="4" name="Slide Number Placeholder 3"/>
          <p:cNvSpPr>
            <a:spLocks noGrp="1"/>
          </p:cNvSpPr>
          <p:nvPr>
            <p:ph type="sldNum" sz="quarter" idx="10"/>
          </p:nvPr>
        </p:nvSpPr>
        <p:spPr/>
        <p:txBody>
          <a:bodyPr/>
          <a:lstStyle/>
          <a:p>
            <a:fld id="{ADE04272-C55A-4B44-8929-76FC0361E960}" type="slidenum">
              <a:rPr lang="en-US" smtClean="0">
                <a:solidFill>
                  <a:srgbClr val="003698"/>
                </a:solidFill>
              </a:rPr>
              <a:pPr/>
              <a:t>2</a:t>
            </a:fld>
            <a:endParaRPr lang="en-US" dirty="0">
              <a:solidFill>
                <a:srgbClr val="003698"/>
              </a:solidFill>
            </a:endParaRPr>
          </a:p>
        </p:txBody>
      </p:sp>
      <p:pic>
        <p:nvPicPr>
          <p:cNvPr id="5" name="Picture 4" descr="Audit.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286000"/>
            <a:ext cx="3886708" cy="4334101"/>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248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Data and Documentation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solidFill>
                  <a:srgbClr val="FF0000"/>
                </a:solidFill>
              </a:rPr>
              <a:t>Source Data </a:t>
            </a:r>
            <a:r>
              <a:rPr lang="en-US" dirty="0"/>
              <a:t>provides:</a:t>
            </a:r>
          </a:p>
          <a:p>
            <a:r>
              <a:rPr lang="en-US" dirty="0"/>
              <a:t>The reconstruction and evaluation of the study</a:t>
            </a:r>
          </a:p>
          <a:p>
            <a:r>
              <a:rPr lang="en-US" dirty="0"/>
              <a:t>Confirmation of subject existence and observations </a:t>
            </a:r>
          </a:p>
          <a:p>
            <a:r>
              <a:rPr lang="en-US" dirty="0"/>
              <a:t>Substantiation of study data integrity</a:t>
            </a:r>
          </a:p>
          <a:p>
            <a:endParaRPr lang="en-US" dirty="0"/>
          </a:p>
          <a:p>
            <a:pPr marL="0" indent="0">
              <a:buNone/>
            </a:pPr>
            <a:r>
              <a:rPr lang="en-US" dirty="0">
                <a:solidFill>
                  <a:srgbClr val="FF0000"/>
                </a:solidFill>
              </a:rPr>
              <a:t>Source Documents:</a:t>
            </a:r>
          </a:p>
          <a:p>
            <a:pPr marL="0" indent="0">
              <a:buNone/>
            </a:pPr>
            <a:r>
              <a:rPr lang="en-US" dirty="0"/>
              <a:t>“All information in original records and certified copies of original records…”  (ICH GCP 1.51)</a:t>
            </a:r>
          </a:p>
          <a:p>
            <a:r>
              <a:rPr lang="en-US" dirty="0"/>
              <a:t>Include: Clinical findings, Observations, and Other study activities</a:t>
            </a:r>
          </a:p>
          <a:p>
            <a:r>
              <a:rPr lang="en-US" dirty="0"/>
              <a:t>The first time data is captured: napkin, report, log, </a:t>
            </a:r>
            <a:r>
              <a:rPr lang="en-US" dirty="0" smtClean="0"/>
              <a:t>database</a:t>
            </a:r>
            <a:endParaRPr lang="en-US" dirty="0"/>
          </a:p>
        </p:txBody>
      </p:sp>
      <p:sp>
        <p:nvSpPr>
          <p:cNvPr id="4" name="Slide Number Placeholder 3"/>
          <p:cNvSpPr>
            <a:spLocks noGrp="1"/>
          </p:cNvSpPr>
          <p:nvPr>
            <p:ph type="sldNum" sz="quarter" idx="10"/>
          </p:nvPr>
        </p:nvSpPr>
        <p:spPr/>
        <p:txBody>
          <a:bodyPr/>
          <a:lstStyle/>
          <a:p>
            <a:fld id="{ADE04272-C55A-4B44-8929-76FC0361E960}" type="slidenum">
              <a:rPr lang="en-US" smtClean="0">
                <a:solidFill>
                  <a:srgbClr val="003698"/>
                </a:solidFill>
              </a:rPr>
              <a:pPr/>
              <a:t>20</a:t>
            </a:fld>
            <a:endParaRPr lang="en-US" dirty="0">
              <a:solidFill>
                <a:srgbClr val="003698"/>
              </a:solidFill>
            </a:endParaRPr>
          </a:p>
        </p:txBody>
      </p:sp>
    </p:spTree>
    <p:extLst>
      <p:ext uri="{BB962C8B-B14F-4D97-AF65-F5344CB8AC3E}">
        <p14:creationId xmlns:p14="http://schemas.microsoft.com/office/powerpoint/2010/main" val="3905341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Source Documents</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dirty="0">
                <a:solidFill>
                  <a:schemeClr val="tx1">
                    <a:lumMod val="75000"/>
                  </a:schemeClr>
                </a:solidFill>
              </a:rPr>
              <a:t>A record which contains ORIGINAL data in the </a:t>
            </a:r>
            <a:r>
              <a:rPr lang="en-US" dirty="0">
                <a:solidFill>
                  <a:srgbClr val="FF0000"/>
                </a:solidFill>
              </a:rPr>
              <a:t>format and medium</a:t>
            </a:r>
            <a:r>
              <a:rPr lang="en-US" dirty="0">
                <a:solidFill>
                  <a:schemeClr val="tx1">
                    <a:lumMod val="75000"/>
                  </a:schemeClr>
                </a:solidFill>
              </a:rPr>
              <a:t> it was captured:</a:t>
            </a:r>
          </a:p>
          <a:p>
            <a:r>
              <a:rPr lang="en-US" dirty="0"/>
              <a:t>Medical records</a:t>
            </a:r>
          </a:p>
          <a:p>
            <a:r>
              <a:rPr lang="en-US" dirty="0"/>
              <a:t>Lab reports</a:t>
            </a:r>
          </a:p>
          <a:p>
            <a:r>
              <a:rPr lang="en-US" dirty="0"/>
              <a:t>X-rays, ECGs</a:t>
            </a:r>
          </a:p>
          <a:p>
            <a:r>
              <a:rPr lang="en-US" dirty="0"/>
              <a:t>Intake/Screening forms</a:t>
            </a:r>
          </a:p>
          <a:p>
            <a:r>
              <a:rPr lang="en-US" dirty="0"/>
              <a:t>Telephone contact records, faxes, e-mails</a:t>
            </a:r>
          </a:p>
          <a:p>
            <a:r>
              <a:rPr lang="en-US" dirty="0"/>
              <a:t>Subject diaries</a:t>
            </a:r>
          </a:p>
          <a:p>
            <a:r>
              <a:rPr lang="en-US" dirty="0"/>
              <a:t>Informed consent forms</a:t>
            </a:r>
          </a:p>
          <a:p>
            <a:r>
              <a:rPr lang="en-US" dirty="0"/>
              <a:t>Drug disposition </a:t>
            </a:r>
            <a:r>
              <a:rPr lang="en-US" dirty="0" smtClean="0"/>
              <a:t>records</a:t>
            </a:r>
            <a:endParaRPr lang="en-US" dirty="0"/>
          </a:p>
        </p:txBody>
      </p:sp>
      <p:sp>
        <p:nvSpPr>
          <p:cNvPr id="4" name="Slide Number Placeholder 3"/>
          <p:cNvSpPr>
            <a:spLocks noGrp="1"/>
          </p:cNvSpPr>
          <p:nvPr>
            <p:ph type="sldNum" sz="quarter" idx="10"/>
          </p:nvPr>
        </p:nvSpPr>
        <p:spPr/>
        <p:txBody>
          <a:bodyPr/>
          <a:lstStyle/>
          <a:p>
            <a:fld id="{ADE04272-C55A-4B44-8929-76FC0361E960}" type="slidenum">
              <a:rPr lang="en-US" smtClean="0">
                <a:solidFill>
                  <a:srgbClr val="003698"/>
                </a:solidFill>
              </a:rPr>
              <a:pPr/>
              <a:t>21</a:t>
            </a:fld>
            <a:endParaRPr lang="en-US" dirty="0">
              <a:solidFill>
                <a:srgbClr val="003698"/>
              </a:solidFill>
            </a:endParaRPr>
          </a:p>
        </p:txBody>
      </p:sp>
    </p:spTree>
    <p:extLst>
      <p:ext uri="{BB962C8B-B14F-4D97-AF65-F5344CB8AC3E}">
        <p14:creationId xmlns:p14="http://schemas.microsoft.com/office/powerpoint/2010/main" val="13731591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Tools: CRFs and Databases</a:t>
            </a:r>
            <a:endParaRPr lang="en-US" dirty="0"/>
          </a:p>
        </p:txBody>
      </p:sp>
      <p:sp>
        <p:nvSpPr>
          <p:cNvPr id="3" name="Content Placeholder 2"/>
          <p:cNvSpPr>
            <a:spLocks noGrp="1"/>
          </p:cNvSpPr>
          <p:nvPr>
            <p:ph idx="1"/>
          </p:nvPr>
        </p:nvSpPr>
        <p:spPr/>
        <p:txBody>
          <a:bodyPr/>
          <a:lstStyle/>
          <a:p>
            <a:r>
              <a:rPr lang="en-US" dirty="0"/>
              <a:t>Record of the protocol required data for the </a:t>
            </a:r>
            <a:r>
              <a:rPr lang="en-US" dirty="0" smtClean="0"/>
              <a:t>study</a:t>
            </a:r>
            <a:endParaRPr lang="en-US" dirty="0"/>
          </a:p>
          <a:p>
            <a:r>
              <a:rPr lang="en-US" dirty="0"/>
              <a:t>Forms the basis for analysis of the study data</a:t>
            </a:r>
          </a:p>
          <a:p>
            <a:r>
              <a:rPr lang="en-US" dirty="0"/>
              <a:t>Standardizes the collection of data to help ensure that the medical, statistical, regulatory and data management needs of the study are </a:t>
            </a:r>
            <a:r>
              <a:rPr lang="en-US" dirty="0" smtClean="0"/>
              <a:t>met (SOP)</a:t>
            </a:r>
            <a:endParaRPr lang="en-US" dirty="0"/>
          </a:p>
        </p:txBody>
      </p:sp>
      <p:sp>
        <p:nvSpPr>
          <p:cNvPr id="4" name="Slide Number Placeholder 3"/>
          <p:cNvSpPr>
            <a:spLocks noGrp="1"/>
          </p:cNvSpPr>
          <p:nvPr>
            <p:ph type="sldNum" sz="quarter" idx="10"/>
          </p:nvPr>
        </p:nvSpPr>
        <p:spPr/>
        <p:txBody>
          <a:bodyPr/>
          <a:lstStyle/>
          <a:p>
            <a:fld id="{ADE04272-C55A-4B44-8929-76FC0361E960}" type="slidenum">
              <a:rPr lang="en-US" smtClean="0">
                <a:solidFill>
                  <a:srgbClr val="003698"/>
                </a:solidFill>
              </a:rPr>
              <a:pPr/>
              <a:t>22</a:t>
            </a:fld>
            <a:endParaRPr lang="en-US" dirty="0">
              <a:solidFill>
                <a:srgbClr val="003698"/>
              </a:solidFill>
            </a:endParaRPr>
          </a:p>
        </p:txBody>
      </p:sp>
    </p:spTree>
    <p:extLst>
      <p:ext uri="{BB962C8B-B14F-4D97-AF65-F5344CB8AC3E}">
        <p14:creationId xmlns:p14="http://schemas.microsoft.com/office/powerpoint/2010/main" val="29328076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CRFs: Can be paper or electronic</a:t>
            </a:r>
            <a:endParaRPr lang="en-US" dirty="0"/>
          </a:p>
        </p:txBody>
      </p:sp>
      <p:sp>
        <p:nvSpPr>
          <p:cNvPr id="3" name="Content Placeholder 2"/>
          <p:cNvSpPr>
            <a:spLocks noGrp="1"/>
          </p:cNvSpPr>
          <p:nvPr>
            <p:ph idx="1"/>
          </p:nvPr>
        </p:nvSpPr>
        <p:spPr/>
        <p:txBody>
          <a:bodyPr/>
          <a:lstStyle/>
          <a:p>
            <a:r>
              <a:rPr lang="en-US" dirty="0" smtClean="0"/>
              <a:t>Information </a:t>
            </a:r>
            <a:r>
              <a:rPr lang="en-US" dirty="0"/>
              <a:t>is </a:t>
            </a:r>
            <a:r>
              <a:rPr lang="en-US" dirty="0" smtClean="0"/>
              <a:t>complete, accurate and legible</a:t>
            </a:r>
            <a:endParaRPr lang="en-US" dirty="0"/>
          </a:p>
          <a:p>
            <a:r>
              <a:rPr lang="en-US" dirty="0"/>
              <a:t>All </a:t>
            </a:r>
            <a:r>
              <a:rPr lang="en-US" dirty="0" smtClean="0"/>
              <a:t>fields </a:t>
            </a:r>
            <a:r>
              <a:rPr lang="en-US" dirty="0"/>
              <a:t>are </a:t>
            </a:r>
            <a:r>
              <a:rPr lang="en-US" dirty="0" smtClean="0"/>
              <a:t>completed</a:t>
            </a:r>
          </a:p>
          <a:p>
            <a:pPr lvl="1"/>
            <a:r>
              <a:rPr lang="en-US" b="0" dirty="0">
                <a:solidFill>
                  <a:schemeClr val="tx1"/>
                </a:solidFill>
              </a:rPr>
              <a:t>U</a:t>
            </a:r>
            <a:r>
              <a:rPr lang="en-US" b="0" dirty="0" smtClean="0">
                <a:solidFill>
                  <a:schemeClr val="tx1"/>
                </a:solidFill>
              </a:rPr>
              <a:t>se ND or NA (follow SOP rules)</a:t>
            </a:r>
            <a:endParaRPr lang="en-US" dirty="0" smtClean="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ADE04272-C55A-4B44-8929-76FC0361E960}" type="slidenum">
              <a:rPr lang="en-US" smtClean="0">
                <a:solidFill>
                  <a:srgbClr val="003698"/>
                </a:solidFill>
              </a:rPr>
              <a:pPr/>
              <a:t>23</a:t>
            </a:fld>
            <a:endParaRPr lang="en-US" dirty="0">
              <a:solidFill>
                <a:srgbClr val="003698"/>
              </a:solidFill>
            </a:endParaRPr>
          </a:p>
        </p:txBody>
      </p:sp>
    </p:spTree>
    <p:extLst>
      <p:ext uri="{BB962C8B-B14F-4D97-AF65-F5344CB8AC3E}">
        <p14:creationId xmlns:p14="http://schemas.microsoft.com/office/powerpoint/2010/main" val="15859119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Electronic Data Capture</a:t>
            </a:r>
            <a:endParaRPr lang="en-US" dirty="0"/>
          </a:p>
        </p:txBody>
      </p:sp>
      <p:sp>
        <p:nvSpPr>
          <p:cNvPr id="3" name="Content Placeholder 2"/>
          <p:cNvSpPr>
            <a:spLocks noGrp="1"/>
          </p:cNvSpPr>
          <p:nvPr>
            <p:ph idx="1"/>
          </p:nvPr>
        </p:nvSpPr>
        <p:spPr/>
        <p:txBody>
          <a:bodyPr/>
          <a:lstStyle/>
          <a:p>
            <a:r>
              <a:rPr lang="en-US" dirty="0"/>
              <a:t>D</a:t>
            </a:r>
            <a:r>
              <a:rPr lang="en-US" dirty="0" smtClean="0"/>
              <a:t>iaries</a:t>
            </a:r>
            <a:r>
              <a:rPr lang="en-US" dirty="0"/>
              <a:t>: </a:t>
            </a:r>
            <a:r>
              <a:rPr lang="en-US" dirty="0" smtClean="0"/>
              <a:t>participants </a:t>
            </a:r>
            <a:r>
              <a:rPr lang="en-US" dirty="0"/>
              <a:t>are asked to enter data into a device provided by sponsor on regular basis</a:t>
            </a:r>
          </a:p>
          <a:p>
            <a:endParaRPr lang="en-US" dirty="0" smtClean="0"/>
          </a:p>
          <a:p>
            <a:r>
              <a:rPr lang="en-US" dirty="0" smtClean="0"/>
              <a:t>Collection </a:t>
            </a:r>
            <a:r>
              <a:rPr lang="en-US" dirty="0"/>
              <a:t>of direct responses from participants to </a:t>
            </a:r>
            <a:r>
              <a:rPr lang="en-US" dirty="0" smtClean="0"/>
              <a:t>questionnaires </a:t>
            </a:r>
          </a:p>
          <a:p>
            <a:endParaRPr lang="en-US" dirty="0"/>
          </a:p>
          <a:p>
            <a:r>
              <a:rPr lang="en-US" dirty="0" smtClean="0"/>
              <a:t>Directly enter source information in a database</a:t>
            </a:r>
            <a:endParaRPr lang="en-US" dirty="0"/>
          </a:p>
        </p:txBody>
      </p:sp>
      <p:sp>
        <p:nvSpPr>
          <p:cNvPr id="4" name="Slide Number Placeholder 3"/>
          <p:cNvSpPr>
            <a:spLocks noGrp="1"/>
          </p:cNvSpPr>
          <p:nvPr>
            <p:ph type="sldNum" sz="quarter" idx="10"/>
          </p:nvPr>
        </p:nvSpPr>
        <p:spPr/>
        <p:txBody>
          <a:bodyPr/>
          <a:lstStyle/>
          <a:p>
            <a:fld id="{ADE04272-C55A-4B44-8929-76FC0361E960}" type="slidenum">
              <a:rPr lang="en-US" smtClean="0">
                <a:solidFill>
                  <a:srgbClr val="003698"/>
                </a:solidFill>
              </a:rPr>
              <a:pPr/>
              <a:t>24</a:t>
            </a:fld>
            <a:endParaRPr lang="en-US" dirty="0">
              <a:solidFill>
                <a:srgbClr val="003698"/>
              </a:solidFill>
            </a:endParaRPr>
          </a:p>
        </p:txBody>
      </p:sp>
    </p:spTree>
    <p:extLst>
      <p:ext uri="{BB962C8B-B14F-4D97-AF65-F5344CB8AC3E}">
        <p14:creationId xmlns:p14="http://schemas.microsoft.com/office/powerpoint/2010/main" val="10911231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algn="ctr"/>
            <a:r>
              <a:rPr lang="en-US" sz="3200" b="1" dirty="0" smtClean="0">
                <a:solidFill>
                  <a:schemeClr val="tx2"/>
                </a:solidFill>
              </a:rPr>
              <a:t>INFORMED CONSENT</a:t>
            </a:r>
            <a:endParaRPr lang="en-US" sz="3200" b="1" dirty="0">
              <a:solidFill>
                <a:schemeClr val="tx2"/>
              </a:solidFill>
            </a:endParaRPr>
          </a:p>
        </p:txBody>
      </p:sp>
      <p:sp>
        <p:nvSpPr>
          <p:cNvPr id="4" name="Slide Number Placeholder 3"/>
          <p:cNvSpPr>
            <a:spLocks noGrp="1"/>
          </p:cNvSpPr>
          <p:nvPr>
            <p:ph type="sldNum" sz="quarter" idx="10"/>
          </p:nvPr>
        </p:nvSpPr>
        <p:spPr/>
        <p:txBody>
          <a:bodyPr/>
          <a:lstStyle/>
          <a:p>
            <a:fld id="{ADE04272-C55A-4B44-8929-76FC0361E960}" type="slidenum">
              <a:rPr lang="en-US" smtClean="0">
                <a:solidFill>
                  <a:srgbClr val="003698"/>
                </a:solidFill>
              </a:rPr>
              <a:pPr/>
              <a:t>25</a:t>
            </a:fld>
            <a:endParaRPr lang="en-US" dirty="0">
              <a:solidFill>
                <a:srgbClr val="003698"/>
              </a:solidFill>
            </a:endParaRPr>
          </a:p>
        </p:txBody>
      </p:sp>
    </p:spTree>
    <p:extLst>
      <p:ext uri="{BB962C8B-B14F-4D97-AF65-F5344CB8AC3E}">
        <p14:creationId xmlns:p14="http://schemas.microsoft.com/office/powerpoint/2010/main" val="38670615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33525"/>
            <a:ext cx="91440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Informed Consent</a:t>
            </a:r>
            <a:endParaRPr lang="en-US" dirty="0"/>
          </a:p>
        </p:txBody>
      </p:sp>
      <p:sp>
        <p:nvSpPr>
          <p:cNvPr id="3" name="Content Placeholder 2"/>
          <p:cNvSpPr>
            <a:spLocks noGrp="1"/>
          </p:cNvSpPr>
          <p:nvPr>
            <p:ph idx="1"/>
          </p:nvPr>
        </p:nvSpPr>
        <p:spPr>
          <a:xfrm>
            <a:off x="685800" y="1752600"/>
            <a:ext cx="8001000" cy="4495800"/>
          </a:xfrm>
        </p:spPr>
        <p:txBody>
          <a:bodyPr>
            <a:normAutofit lnSpcReduction="10000"/>
          </a:bodyPr>
          <a:lstStyle/>
          <a:p>
            <a:pPr marL="0" indent="0">
              <a:buNone/>
            </a:pPr>
            <a:endParaRPr lang="en-US" dirty="0"/>
          </a:p>
          <a:p>
            <a:r>
              <a:rPr lang="en-US" dirty="0"/>
              <a:t>Use the current </a:t>
            </a:r>
            <a:r>
              <a:rPr lang="en-US" dirty="0" smtClean="0"/>
              <a:t>IRB-approved</a:t>
            </a:r>
            <a:r>
              <a:rPr lang="en-US" dirty="0"/>
              <a:t>, watermarked consent form version (print out from the eIRB site, know when it changes</a:t>
            </a:r>
            <a:r>
              <a:rPr lang="en-US" dirty="0" smtClean="0"/>
              <a:t>)</a:t>
            </a:r>
            <a:endParaRPr lang="en-US" dirty="0"/>
          </a:p>
          <a:p>
            <a:r>
              <a:rPr lang="en-US" dirty="0"/>
              <a:t>2 subject identifiers in upper right-hand corner of each page</a:t>
            </a:r>
          </a:p>
          <a:p>
            <a:pPr marL="0" indent="0">
              <a:buNone/>
            </a:pPr>
            <a:r>
              <a:rPr lang="en-US" dirty="0" smtClean="0"/>
              <a:t>	(HIM requirement for subjects recruited from a 	Duke 	patient pool.)</a:t>
            </a:r>
            <a:endParaRPr lang="en-US" dirty="0"/>
          </a:p>
          <a:p>
            <a:r>
              <a:rPr lang="en-US" dirty="0"/>
              <a:t>Each page initialed by subject at </a:t>
            </a:r>
            <a:r>
              <a:rPr lang="en-US" dirty="0" smtClean="0"/>
              <a:t>bottom </a:t>
            </a:r>
          </a:p>
          <a:p>
            <a:pPr marL="0" indent="0">
              <a:buNone/>
            </a:pPr>
            <a:r>
              <a:rPr lang="en-US" b="0" dirty="0">
                <a:solidFill>
                  <a:schemeClr val="tx1"/>
                </a:solidFill>
              </a:rPr>
              <a:t>	</a:t>
            </a:r>
            <a:r>
              <a:rPr lang="en-US" b="0" dirty="0" smtClean="0">
                <a:solidFill>
                  <a:schemeClr val="tx1"/>
                </a:solidFill>
              </a:rPr>
              <a:t>(IRB requirement)</a:t>
            </a:r>
            <a:endParaRPr lang="en-US" b="0" dirty="0">
              <a:solidFill>
                <a:schemeClr val="tx1"/>
              </a:solidFill>
            </a:endParaRPr>
          </a:p>
          <a:p>
            <a:r>
              <a:rPr lang="en-US" dirty="0" smtClean="0"/>
              <a:t>Signed </a:t>
            </a:r>
            <a:r>
              <a:rPr lang="en-US" dirty="0"/>
              <a:t>and dated by both the subject and the person obtaining </a:t>
            </a:r>
            <a:r>
              <a:rPr lang="en-US" dirty="0" smtClean="0"/>
              <a:t>consent </a:t>
            </a:r>
            <a:endParaRPr lang="en-US" dirty="0"/>
          </a:p>
        </p:txBody>
      </p:sp>
      <p:sp>
        <p:nvSpPr>
          <p:cNvPr id="4" name="Slide Number Placeholder 3"/>
          <p:cNvSpPr>
            <a:spLocks noGrp="1"/>
          </p:cNvSpPr>
          <p:nvPr>
            <p:ph type="sldNum" sz="quarter" idx="10"/>
          </p:nvPr>
        </p:nvSpPr>
        <p:spPr/>
        <p:txBody>
          <a:bodyPr/>
          <a:lstStyle/>
          <a:p>
            <a:fld id="{ADE04272-C55A-4B44-8929-76FC0361E960}" type="slidenum">
              <a:rPr lang="en-US" smtClean="0">
                <a:solidFill>
                  <a:srgbClr val="003698"/>
                </a:solidFill>
              </a:rPr>
              <a:pPr/>
              <a:t>26</a:t>
            </a:fld>
            <a:endParaRPr lang="en-US" dirty="0">
              <a:solidFill>
                <a:srgbClr val="003698"/>
              </a:solidFill>
            </a:endParaRPr>
          </a:p>
        </p:txBody>
      </p:sp>
    </p:spTree>
    <p:extLst>
      <p:ext uri="{BB962C8B-B14F-4D97-AF65-F5344CB8AC3E}">
        <p14:creationId xmlns:p14="http://schemas.microsoft.com/office/powerpoint/2010/main" val="39721330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33525"/>
            <a:ext cx="91440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Consent Documentation</a:t>
            </a:r>
            <a:endParaRPr lang="en-US" dirty="0"/>
          </a:p>
        </p:txBody>
      </p:sp>
      <p:sp>
        <p:nvSpPr>
          <p:cNvPr id="3" name="Content Placeholder 2"/>
          <p:cNvSpPr>
            <a:spLocks noGrp="1"/>
          </p:cNvSpPr>
          <p:nvPr>
            <p:ph idx="1"/>
          </p:nvPr>
        </p:nvSpPr>
        <p:spPr/>
        <p:txBody>
          <a:bodyPr/>
          <a:lstStyle/>
          <a:p>
            <a:r>
              <a:rPr lang="en-US" dirty="0"/>
              <a:t>Subject given a signed </a:t>
            </a:r>
            <a:r>
              <a:rPr lang="en-US" dirty="0" smtClean="0"/>
              <a:t>and dated copy </a:t>
            </a:r>
            <a:r>
              <a:rPr lang="en-US" dirty="0"/>
              <a:t>of ICF </a:t>
            </a:r>
          </a:p>
          <a:p>
            <a:endParaRPr lang="en-US" dirty="0"/>
          </a:p>
          <a:p>
            <a:r>
              <a:rPr lang="en-US" dirty="0"/>
              <a:t>Copy of the ICF in the subject’s DUHS medical </a:t>
            </a:r>
            <a:r>
              <a:rPr lang="en-US" dirty="0" smtClean="0"/>
              <a:t>record (if Duke Medicine patient).</a:t>
            </a:r>
            <a:endParaRPr lang="en-US" dirty="0"/>
          </a:p>
          <a:p>
            <a:endParaRPr lang="en-US" dirty="0"/>
          </a:p>
          <a:p>
            <a:r>
              <a:rPr lang="en-US" dirty="0"/>
              <a:t>Study team keeps the original signed consent form</a:t>
            </a:r>
          </a:p>
          <a:p>
            <a:endParaRPr lang="en-US" dirty="0"/>
          </a:p>
          <a:p>
            <a:r>
              <a:rPr lang="en-US" dirty="0"/>
              <a:t>Healthy Controls/Non-Duke Patients must receive a copy of the Duke Health Enterprise Notice of Privacy Practices Brochure at the time of consent</a:t>
            </a:r>
          </a:p>
        </p:txBody>
      </p:sp>
      <p:sp>
        <p:nvSpPr>
          <p:cNvPr id="4" name="Slide Number Placeholder 3"/>
          <p:cNvSpPr>
            <a:spLocks noGrp="1"/>
          </p:cNvSpPr>
          <p:nvPr>
            <p:ph type="sldNum" sz="quarter" idx="10"/>
          </p:nvPr>
        </p:nvSpPr>
        <p:spPr/>
        <p:txBody>
          <a:bodyPr/>
          <a:lstStyle/>
          <a:p>
            <a:fld id="{ADE04272-C55A-4B44-8929-76FC0361E960}" type="slidenum">
              <a:rPr lang="en-US" smtClean="0">
                <a:solidFill>
                  <a:srgbClr val="003698"/>
                </a:solidFill>
              </a:rPr>
              <a:pPr/>
              <a:t>27</a:t>
            </a:fld>
            <a:endParaRPr lang="en-US" dirty="0">
              <a:solidFill>
                <a:srgbClr val="003698"/>
              </a:solidFill>
            </a:endParaRPr>
          </a:p>
        </p:txBody>
      </p:sp>
    </p:spTree>
    <p:extLst>
      <p:ext uri="{BB962C8B-B14F-4D97-AF65-F5344CB8AC3E}">
        <p14:creationId xmlns:p14="http://schemas.microsoft.com/office/powerpoint/2010/main" val="4190475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 Process Note Example</a:t>
            </a:r>
            <a:endParaRPr lang="en-US" dirty="0"/>
          </a:p>
        </p:txBody>
      </p:sp>
      <p:sp>
        <p:nvSpPr>
          <p:cNvPr id="4" name="Slide Number Placeholder 3"/>
          <p:cNvSpPr>
            <a:spLocks noGrp="1"/>
          </p:cNvSpPr>
          <p:nvPr>
            <p:ph type="sldNum" sz="quarter" idx="10"/>
          </p:nvPr>
        </p:nvSpPr>
        <p:spPr/>
        <p:txBody>
          <a:bodyPr/>
          <a:lstStyle/>
          <a:p>
            <a:fld id="{ADE04272-C55A-4B44-8929-76FC0361E960}" type="slidenum">
              <a:rPr lang="en-US" smtClean="0">
                <a:solidFill>
                  <a:srgbClr val="003698"/>
                </a:solidFill>
              </a:rPr>
              <a:pPr/>
              <a:t>28</a:t>
            </a:fld>
            <a:endParaRPr lang="en-US" dirty="0">
              <a:solidFill>
                <a:srgbClr val="003698"/>
              </a:solidFill>
            </a:endParaRPr>
          </a:p>
        </p:txBody>
      </p:sp>
      <p:sp>
        <p:nvSpPr>
          <p:cNvPr id="5" name="Rectangle 3"/>
          <p:cNvSpPr txBox="1">
            <a:spLocks/>
          </p:cNvSpPr>
          <p:nvPr/>
        </p:nvSpPr>
        <p:spPr bwMode="auto">
          <a:xfrm>
            <a:off x="514350" y="1447800"/>
            <a:ext cx="82296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80000"/>
              </a:lnSpc>
              <a:spcBef>
                <a:spcPct val="20000"/>
              </a:spcBef>
              <a:spcAft>
                <a:spcPct val="0"/>
              </a:spcAft>
              <a:buClrTx/>
              <a:buSzTx/>
              <a:buFont typeface="Arial" charset="0"/>
              <a:buNone/>
              <a:tabLst/>
              <a:defRPr/>
            </a:pPr>
            <a:r>
              <a:rPr kumimoji="0" lang="en-US" sz="1800" i="0" u="none" strike="noStrike" kern="1200" cap="none" spc="0" normalizeH="0" baseline="0" noProof="0" dirty="0" smtClean="0">
                <a:ln>
                  <a:noFill/>
                </a:ln>
                <a:solidFill>
                  <a:sysClr val="windowText" lastClr="000000"/>
                </a:solidFill>
                <a:effectLst/>
                <a:uLnTx/>
                <a:uFillTx/>
                <a:latin typeface="Calibri"/>
              </a:rPr>
              <a:t>Date/Time:					MRN: ___________</a:t>
            </a:r>
          </a:p>
          <a:p>
            <a:pPr marL="342900" marR="0" lvl="0" indent="-342900" algn="l" defTabSz="914400" rtl="0" eaLnBrk="0" fontAlgn="base" latinLnBrk="0" hangingPunct="0">
              <a:lnSpc>
                <a:spcPct val="80000"/>
              </a:lnSpc>
              <a:spcBef>
                <a:spcPct val="20000"/>
              </a:spcBef>
              <a:spcAft>
                <a:spcPct val="0"/>
              </a:spcAft>
              <a:buClrTx/>
              <a:buSzTx/>
              <a:buFont typeface="Arial" charset="0"/>
              <a:buNone/>
              <a:tabLst/>
              <a:defRPr/>
            </a:pPr>
            <a:r>
              <a:rPr kumimoji="0" lang="en-US" sz="1800" i="0" u="none" strike="noStrike" kern="1200" cap="none" spc="0" normalizeH="0" baseline="0" noProof="0" dirty="0" smtClean="0">
                <a:ln>
                  <a:noFill/>
                </a:ln>
                <a:solidFill>
                  <a:sysClr val="windowText" lastClr="000000"/>
                </a:solidFill>
                <a:effectLst/>
                <a:uLnTx/>
                <a:uFillTx/>
                <a:latin typeface="Calibri"/>
              </a:rPr>
              <a:t>Patient Name:___________________</a:t>
            </a:r>
          </a:p>
          <a:p>
            <a:pPr marL="342900" marR="0" lvl="0" indent="-342900" algn="l" defTabSz="914400" rtl="0" eaLnBrk="0" fontAlgn="base" latinLnBrk="0" hangingPunct="0">
              <a:lnSpc>
                <a:spcPct val="80000"/>
              </a:lnSpc>
              <a:spcBef>
                <a:spcPct val="20000"/>
              </a:spcBef>
              <a:spcAft>
                <a:spcPct val="0"/>
              </a:spcAft>
              <a:buClrTx/>
              <a:buSzTx/>
              <a:buFont typeface="Arial" charset="0"/>
              <a:buNone/>
              <a:tabLst/>
              <a:defRPr/>
            </a:pPr>
            <a:r>
              <a:rPr kumimoji="0" lang="en-US" sz="1800" i="0" u="none" strike="noStrike" kern="1200" cap="none" spc="0" normalizeH="0" baseline="0" noProof="0" dirty="0" smtClean="0">
                <a:ln>
                  <a:noFill/>
                </a:ln>
                <a:solidFill>
                  <a:sysClr val="windowText" lastClr="000000"/>
                </a:solidFill>
                <a:effectLst/>
                <a:uLnTx/>
                <a:uFillTx/>
                <a:latin typeface="Calibri"/>
              </a:rPr>
              <a:t>Consent Process Note</a:t>
            </a:r>
          </a:p>
          <a:p>
            <a:pPr marL="342900" marR="0" lvl="0" indent="-342900" algn="l" defTabSz="914400" rtl="0" eaLnBrk="0" fontAlgn="base" latinLnBrk="0" hangingPunct="0">
              <a:lnSpc>
                <a:spcPct val="80000"/>
              </a:lnSpc>
              <a:spcBef>
                <a:spcPct val="20000"/>
              </a:spcBef>
              <a:spcAft>
                <a:spcPct val="0"/>
              </a:spcAft>
              <a:buClrTx/>
              <a:buSzTx/>
              <a:buFont typeface="Arial" charset="0"/>
              <a:buNone/>
              <a:tabLst/>
              <a:defRPr/>
            </a:pPr>
            <a:endParaRPr kumimoji="0" lang="en-US" sz="1800" i="0" u="none" strike="noStrike" kern="1200" cap="none" spc="0" normalizeH="0" baseline="0" noProof="0" dirty="0" smtClean="0">
              <a:ln>
                <a:noFill/>
              </a:ln>
              <a:solidFill>
                <a:sysClr val="windowText" lastClr="000000"/>
              </a:solidFill>
              <a:effectLst/>
              <a:uLnTx/>
              <a:uFillTx/>
              <a:latin typeface="Calibri"/>
            </a:endParaRPr>
          </a:p>
          <a:p>
            <a:pPr marL="0" marR="0" lvl="0" indent="0" algn="l" defTabSz="914400" rtl="0" eaLnBrk="0" fontAlgn="base" latinLnBrk="0" hangingPunct="0">
              <a:lnSpc>
                <a:spcPct val="80000"/>
              </a:lnSpc>
              <a:spcBef>
                <a:spcPct val="20000"/>
              </a:spcBef>
              <a:spcAft>
                <a:spcPct val="0"/>
              </a:spcAft>
              <a:buClrTx/>
              <a:buSzTx/>
              <a:buFont typeface="Arial" charset="0"/>
              <a:buNone/>
              <a:tabLst/>
              <a:defRPr/>
            </a:pPr>
            <a:r>
              <a:rPr kumimoji="0" lang="en-US" sz="1800" i="0" u="none" strike="noStrike" kern="1200" cap="none" spc="0" normalizeH="0" baseline="0" noProof="0" dirty="0" smtClean="0">
                <a:ln>
                  <a:noFill/>
                </a:ln>
                <a:solidFill>
                  <a:sysClr val="windowText" lastClr="000000"/>
                </a:solidFill>
                <a:effectLst/>
                <a:uLnTx/>
                <a:uFillTx/>
                <a:latin typeface="Calibri"/>
              </a:rPr>
              <a:t>I was asked to see Mr./Ms. ___________________ by</a:t>
            </a:r>
            <a:r>
              <a:rPr kumimoji="0" lang="en-US" sz="1800" i="0" u="none" strike="noStrike" kern="1200" cap="none" spc="0" normalizeH="0" noProof="0" dirty="0" smtClean="0">
                <a:ln>
                  <a:noFill/>
                </a:ln>
                <a:solidFill>
                  <a:sysClr val="windowText" lastClr="000000"/>
                </a:solidFill>
                <a:effectLst/>
                <a:uLnTx/>
                <a:uFillTx/>
                <a:latin typeface="Calibri"/>
              </a:rPr>
              <a:t> the clinical team/MD</a:t>
            </a:r>
            <a:r>
              <a:rPr lang="en-US" sz="1800" dirty="0">
                <a:solidFill>
                  <a:sysClr val="windowText" lastClr="000000"/>
                </a:solidFill>
                <a:latin typeface="Calibri"/>
              </a:rPr>
              <a:t> </a:t>
            </a:r>
            <a:r>
              <a:rPr lang="en-US" sz="1800" dirty="0" smtClean="0">
                <a:solidFill>
                  <a:sysClr val="windowText" lastClr="000000"/>
                </a:solidFill>
                <a:latin typeface="Calibri"/>
              </a:rPr>
              <a:t>to discuss </a:t>
            </a:r>
            <a:r>
              <a:rPr kumimoji="0" lang="en-US" sz="1800" i="0" u="sng" strike="noStrike" kern="1200" cap="none" spc="0" normalizeH="0" baseline="0" noProof="0" dirty="0" smtClean="0">
                <a:ln>
                  <a:noFill/>
                </a:ln>
                <a:solidFill>
                  <a:sysClr val="windowText" lastClr="000000"/>
                </a:solidFill>
                <a:effectLst/>
                <a:uLnTx/>
                <a:uFillTx/>
                <a:latin typeface="Calibri"/>
              </a:rPr>
              <a:t>Pro000xxxxx</a:t>
            </a:r>
            <a:r>
              <a:rPr kumimoji="0" lang="en-US" sz="1800" i="0" u="sng" strike="noStrike" kern="1200" cap="none" spc="0" normalizeH="0" noProof="0" dirty="0" smtClean="0">
                <a:ln>
                  <a:noFill/>
                </a:ln>
                <a:solidFill>
                  <a:sysClr val="windowText" lastClr="000000"/>
                </a:solidFill>
                <a:effectLst/>
                <a:uLnTx/>
                <a:uFillTx/>
                <a:latin typeface="Calibri"/>
              </a:rPr>
              <a:t> and name of study</a:t>
            </a:r>
            <a:r>
              <a:rPr kumimoji="0" lang="en-US" sz="1800" i="0" u="none" strike="noStrike" kern="1200" cap="none" spc="0" normalizeH="0" baseline="0" noProof="0" dirty="0" smtClean="0">
                <a:ln>
                  <a:noFill/>
                </a:ln>
                <a:solidFill>
                  <a:sysClr val="windowText" lastClr="000000"/>
                </a:solidFill>
                <a:effectLst/>
                <a:uLnTx/>
                <a:uFillTx/>
                <a:latin typeface="Calibri"/>
              </a:rPr>
              <a:t>.</a:t>
            </a:r>
            <a:r>
              <a:rPr kumimoji="0" lang="en-US" sz="1800" i="0" u="none" strike="noStrike" kern="1200" cap="none" spc="0" normalizeH="0" noProof="0" dirty="0" smtClean="0">
                <a:ln>
                  <a:noFill/>
                </a:ln>
                <a:solidFill>
                  <a:sysClr val="windowText" lastClr="000000"/>
                </a:solidFill>
                <a:effectLst/>
                <a:uLnTx/>
                <a:uFillTx/>
                <a:latin typeface="Calibri"/>
              </a:rPr>
              <a:t>  </a:t>
            </a:r>
            <a:r>
              <a:rPr kumimoji="0" lang="en-US" sz="1800" i="0" u="none" strike="noStrike" kern="1200" cap="none" spc="0" normalizeH="0" baseline="0" noProof="0" dirty="0" smtClean="0">
                <a:ln>
                  <a:noFill/>
                </a:ln>
                <a:solidFill>
                  <a:sysClr val="windowText" lastClr="000000"/>
                </a:solidFill>
                <a:effectLst/>
                <a:uLnTx/>
                <a:uFillTx/>
                <a:latin typeface="Calibri"/>
              </a:rPr>
              <a:t>The study was explained in detail and</a:t>
            </a:r>
            <a:r>
              <a:rPr kumimoji="0" lang="en-US" sz="1800" i="0" u="none" strike="noStrike" kern="1200" cap="none" spc="0" normalizeH="0" noProof="0" dirty="0" smtClean="0">
                <a:ln>
                  <a:noFill/>
                </a:ln>
                <a:solidFill>
                  <a:sysClr val="windowText" lastClr="000000"/>
                </a:solidFill>
                <a:effectLst/>
                <a:uLnTx/>
                <a:uFillTx/>
                <a:latin typeface="Calibri"/>
              </a:rPr>
              <a:t> the informed consent document reviewed</a:t>
            </a:r>
            <a:r>
              <a:rPr kumimoji="0" lang="en-US" sz="1800" i="0" u="none" strike="noStrike" kern="1200" cap="none" spc="0" normalizeH="0" baseline="0" noProof="0" dirty="0" smtClean="0">
                <a:ln>
                  <a:noFill/>
                </a:ln>
                <a:solidFill>
                  <a:sysClr val="windowText" lastClr="000000"/>
                </a:solidFill>
                <a:effectLst/>
                <a:uLnTx/>
                <a:uFillTx/>
                <a:latin typeface="Calibri"/>
              </a:rPr>
              <a:t>.  The patient was given the opportunity to ask questions.  All questions were answered to the patient’s satisfaction.  The </a:t>
            </a:r>
            <a:r>
              <a:rPr lang="en-US" sz="1800" dirty="0" smtClean="0">
                <a:solidFill>
                  <a:sysClr val="windowText" lastClr="000000"/>
                </a:solidFill>
                <a:latin typeface="Calibri"/>
              </a:rPr>
              <a:t>subject/participant</a:t>
            </a:r>
            <a:r>
              <a:rPr kumimoji="0" lang="en-US" sz="1800" i="0" u="none" strike="noStrike" kern="1200" cap="none" spc="0" normalizeH="0" baseline="0" noProof="0" dirty="0" smtClean="0">
                <a:ln>
                  <a:noFill/>
                </a:ln>
                <a:solidFill>
                  <a:sysClr val="windowText" lastClr="000000"/>
                </a:solidFill>
                <a:effectLst/>
                <a:uLnTx/>
                <a:uFillTx/>
                <a:latin typeface="Calibri"/>
              </a:rPr>
              <a:t> voluntarily signed and dated the informed</a:t>
            </a:r>
            <a:r>
              <a:rPr kumimoji="0" lang="en-US" sz="1800" i="0" u="none" strike="noStrike" kern="1200" cap="none" spc="0" normalizeH="0" noProof="0" dirty="0" smtClean="0">
                <a:ln>
                  <a:noFill/>
                </a:ln>
                <a:solidFill>
                  <a:sysClr val="windowText" lastClr="000000"/>
                </a:solidFill>
                <a:effectLst/>
                <a:uLnTx/>
                <a:uFillTx/>
                <a:latin typeface="Calibri"/>
              </a:rPr>
              <a:t> consent document. </a:t>
            </a:r>
            <a:r>
              <a:rPr kumimoji="0" lang="en-US" sz="1800" i="0" u="none" strike="noStrike" kern="1200" cap="none" spc="0" normalizeH="0" baseline="0" noProof="0" dirty="0" smtClean="0">
                <a:ln>
                  <a:noFill/>
                </a:ln>
                <a:solidFill>
                  <a:sysClr val="windowText" lastClr="000000"/>
                </a:solidFill>
                <a:effectLst/>
                <a:uLnTx/>
                <a:uFillTx/>
                <a:latin typeface="Calibri"/>
              </a:rPr>
              <a:t>No study</a:t>
            </a:r>
            <a:r>
              <a:rPr kumimoji="0" lang="en-US" sz="1800" i="0" u="none" strike="noStrike" kern="1200" cap="none" spc="0" normalizeH="0" noProof="0" dirty="0" smtClean="0">
                <a:ln>
                  <a:noFill/>
                </a:ln>
                <a:solidFill>
                  <a:sysClr val="windowText" lastClr="000000"/>
                </a:solidFill>
                <a:effectLst/>
                <a:uLnTx/>
                <a:uFillTx/>
                <a:latin typeface="Calibri"/>
              </a:rPr>
              <a:t> procedures were performed prior to the signing of the consent </a:t>
            </a:r>
            <a:r>
              <a:rPr lang="en-US" sz="1800" dirty="0">
                <a:solidFill>
                  <a:sysClr val="windowText" lastClr="000000"/>
                </a:solidFill>
                <a:latin typeface="Calibri"/>
              </a:rPr>
              <a:t>form. The </a:t>
            </a:r>
            <a:r>
              <a:rPr lang="en-US" sz="1800" dirty="0" smtClean="0">
                <a:solidFill>
                  <a:sysClr val="windowText" lastClr="000000"/>
                </a:solidFill>
                <a:latin typeface="Calibri"/>
              </a:rPr>
              <a:t>participant </a:t>
            </a:r>
            <a:r>
              <a:rPr lang="en-US" sz="1800" dirty="0">
                <a:solidFill>
                  <a:sysClr val="windowText" lastClr="000000"/>
                </a:solidFill>
                <a:latin typeface="Calibri"/>
              </a:rPr>
              <a:t>was given a copy of the signed and dated consent  </a:t>
            </a:r>
            <a:r>
              <a:rPr lang="en-US" sz="1800" dirty="0" smtClean="0">
                <a:solidFill>
                  <a:sysClr val="windowText" lastClr="000000"/>
                </a:solidFill>
                <a:latin typeface="Calibri"/>
              </a:rPr>
              <a:t>form, a copy was sent to medical records and the original was place in the study file.</a:t>
            </a:r>
          </a:p>
          <a:p>
            <a:pPr marL="0" indent="0">
              <a:lnSpc>
                <a:spcPct val="80000"/>
              </a:lnSpc>
              <a:buNone/>
            </a:pPr>
            <a:r>
              <a:rPr lang="en-US" sz="1800" dirty="0" smtClean="0">
                <a:solidFill>
                  <a:schemeClr val="tx2"/>
                </a:solidFill>
                <a:latin typeface="Calibri" pitchFamily="34" charset="0"/>
                <a:cs typeface="Calibri" pitchFamily="34" charset="0"/>
              </a:rPr>
              <a:t>This participant has </a:t>
            </a:r>
            <a:r>
              <a:rPr lang="en-US" sz="1800" dirty="0">
                <a:solidFill>
                  <a:schemeClr val="tx2"/>
                </a:solidFill>
                <a:latin typeface="Calibri" pitchFamily="34" charset="0"/>
                <a:cs typeface="Calibri" pitchFamily="34" charset="0"/>
              </a:rPr>
              <a:t>met </a:t>
            </a:r>
            <a:r>
              <a:rPr lang="en-US" sz="1800" dirty="0" smtClean="0">
                <a:solidFill>
                  <a:schemeClr val="tx2"/>
                </a:solidFill>
                <a:latin typeface="Calibri" pitchFamily="34" charset="0"/>
                <a:cs typeface="Calibri" pitchFamily="34" charset="0"/>
              </a:rPr>
              <a:t>study </a:t>
            </a:r>
            <a:r>
              <a:rPr lang="en-US" sz="1800" dirty="0">
                <a:solidFill>
                  <a:schemeClr val="tx2"/>
                </a:solidFill>
                <a:latin typeface="Calibri" pitchFamily="34" charset="0"/>
                <a:cs typeface="Calibri" pitchFamily="34" charset="0"/>
              </a:rPr>
              <a:t>entry requirements and has signed informed consent </a:t>
            </a:r>
            <a:r>
              <a:rPr lang="en-US" sz="1800" dirty="0" smtClean="0">
                <a:solidFill>
                  <a:schemeClr val="tx2"/>
                </a:solidFill>
                <a:latin typeface="Calibri" pitchFamily="34" charset="0"/>
                <a:cs typeface="Calibri" pitchFamily="34" charset="0"/>
              </a:rPr>
              <a:t>for the above study. </a:t>
            </a:r>
            <a:r>
              <a:rPr lang="en-US" sz="1800" dirty="0">
                <a:solidFill>
                  <a:schemeClr val="tx2"/>
                </a:solidFill>
                <a:latin typeface="Calibri" pitchFamily="34" charset="0"/>
                <a:cs typeface="Calibri" pitchFamily="34" charset="0"/>
              </a:rPr>
              <a:t>Please authorize </a:t>
            </a:r>
            <a:r>
              <a:rPr lang="en-US" sz="1800" dirty="0" smtClean="0">
                <a:solidFill>
                  <a:schemeClr val="tx2"/>
                </a:solidFill>
                <a:latin typeface="Calibri" pitchFamily="34" charset="0"/>
                <a:cs typeface="Calibri" pitchFamily="34" charset="0"/>
              </a:rPr>
              <a:t>this participant </a:t>
            </a:r>
            <a:r>
              <a:rPr lang="en-US" sz="1800" dirty="0">
                <a:solidFill>
                  <a:schemeClr val="tx2"/>
                </a:solidFill>
                <a:latin typeface="Calibri" pitchFamily="34" charset="0"/>
                <a:cs typeface="Calibri" pitchFamily="34" charset="0"/>
              </a:rPr>
              <a:t>for </a:t>
            </a:r>
            <a:r>
              <a:rPr lang="en-US" sz="1800" dirty="0" smtClean="0">
                <a:solidFill>
                  <a:schemeClr val="tx2"/>
                </a:solidFill>
                <a:latin typeface="Calibri" pitchFamily="34" charset="0"/>
                <a:cs typeface="Calibri" pitchFamily="34" charset="0"/>
              </a:rPr>
              <a:t>the eIRB </a:t>
            </a:r>
            <a:r>
              <a:rPr lang="en-US" sz="1800" dirty="0">
                <a:solidFill>
                  <a:schemeClr val="tx2"/>
                </a:solidFill>
                <a:latin typeface="Calibri" pitchFamily="34" charset="0"/>
                <a:cs typeface="Calibri" pitchFamily="34" charset="0"/>
              </a:rPr>
              <a:t>00012345 approved Schedule of Events.</a:t>
            </a:r>
          </a:p>
          <a:p>
            <a:pPr marL="342900" marR="0" lvl="0" indent="-342900" algn="l" defTabSz="914400" rtl="0" eaLnBrk="0" fontAlgn="base" latinLnBrk="0" hangingPunct="0">
              <a:lnSpc>
                <a:spcPct val="80000"/>
              </a:lnSpc>
              <a:spcBef>
                <a:spcPct val="20000"/>
              </a:spcBef>
              <a:spcAft>
                <a:spcPct val="0"/>
              </a:spcAft>
              <a:buClrTx/>
              <a:buSzTx/>
              <a:buFont typeface="Arial" charset="0"/>
              <a:buNone/>
              <a:tabLst/>
              <a:defRPr/>
            </a:pPr>
            <a:r>
              <a:rPr kumimoji="0" lang="en-US" sz="1800" b="1" i="0" u="none" strike="noStrike" kern="1200" cap="none" spc="0" normalizeH="0" baseline="0" noProof="0" dirty="0" smtClean="0">
                <a:ln>
                  <a:noFill/>
                </a:ln>
                <a:solidFill>
                  <a:sysClr val="windowText" lastClr="000000"/>
                </a:solidFill>
                <a:effectLst/>
                <a:uLnTx/>
                <a:uFillTx/>
                <a:latin typeface="Calibri"/>
                <a:ea typeface="+mn-ea"/>
                <a:cs typeface="+mn-cs"/>
              </a:rPr>
              <a:t>____________________________  </a:t>
            </a:r>
          </a:p>
          <a:p>
            <a:pPr marL="342900" marR="0" lvl="0" indent="-342900" algn="l" defTabSz="914400" rtl="0" eaLnBrk="0" fontAlgn="base" latinLnBrk="0" hangingPunct="0">
              <a:lnSpc>
                <a:spcPct val="80000"/>
              </a:lnSpc>
              <a:spcBef>
                <a:spcPct val="20000"/>
              </a:spcBef>
              <a:spcAft>
                <a:spcPct val="0"/>
              </a:spcAft>
              <a:buClrTx/>
              <a:buSzTx/>
              <a:buFont typeface="Arial" charset="0"/>
              <a:buNone/>
              <a:tabLst/>
              <a:defRPr/>
            </a:pPr>
            <a:r>
              <a:rPr lang="en-US" sz="1800" dirty="0" smtClean="0">
                <a:solidFill>
                  <a:sysClr val="windowText" lastClr="000000"/>
                </a:solidFill>
                <a:latin typeface="Calibri"/>
              </a:rPr>
              <a:t>Person Obtaining Consent</a:t>
            </a:r>
            <a:r>
              <a:rPr kumimoji="0" lang="en-US" sz="1800" b="1" i="0" u="none" strike="noStrike" kern="1200" cap="none" spc="0" normalizeH="0" baseline="0" noProof="0" dirty="0" smtClean="0">
                <a:ln>
                  <a:noFill/>
                </a:ln>
                <a:solidFill>
                  <a:sysClr val="windowText" lastClr="000000"/>
                </a:solidFill>
                <a:effectLst/>
                <a:uLnTx/>
                <a:uFillTx/>
                <a:latin typeface="Calibri"/>
                <a:ea typeface="+mn-ea"/>
                <a:cs typeface="+mn-cs"/>
              </a:rPr>
              <a:t>		</a:t>
            </a:r>
          </a:p>
          <a:p>
            <a:pPr marL="342900" marR="0" lvl="0" indent="-342900" algn="l" defTabSz="914400" rtl="0" eaLnBrk="0" fontAlgn="base" latinLnBrk="0" hangingPunct="0">
              <a:lnSpc>
                <a:spcPct val="80000"/>
              </a:lnSpc>
              <a:spcBef>
                <a:spcPct val="20000"/>
              </a:spcBef>
              <a:spcAft>
                <a:spcPct val="0"/>
              </a:spcAft>
              <a:buClrTx/>
              <a:buSzTx/>
              <a:buFont typeface="Arial" charset="0"/>
              <a:buNone/>
              <a:tabLst/>
              <a:defRPr/>
            </a:pPr>
            <a:r>
              <a:rPr kumimoji="0" lang="en-US" sz="1800" b="1" i="0" u="none" strike="noStrike" kern="1200" cap="none" spc="0" normalizeH="0" baseline="0" noProof="0" dirty="0" smtClean="0">
                <a:ln>
                  <a:noFill/>
                </a:ln>
                <a:solidFill>
                  <a:sysClr val="windowText" lastClr="000000"/>
                </a:solidFill>
                <a:effectLst/>
                <a:uLnTx/>
                <a:uFillTx/>
                <a:latin typeface="Calibri"/>
                <a:ea typeface="+mn-ea"/>
                <a:cs typeface="+mn-cs"/>
              </a:rPr>
              <a:t>____________________________</a:t>
            </a:r>
          </a:p>
          <a:p>
            <a:pPr marL="342900" marR="0" lvl="0" indent="-342900" algn="l" defTabSz="914400" rtl="0" eaLnBrk="0" fontAlgn="base" latinLnBrk="0" hangingPunct="0">
              <a:lnSpc>
                <a:spcPct val="80000"/>
              </a:lnSpc>
              <a:spcBef>
                <a:spcPct val="20000"/>
              </a:spcBef>
              <a:spcAft>
                <a:spcPct val="0"/>
              </a:spcAft>
              <a:buClrTx/>
              <a:buSzTx/>
              <a:buFont typeface="Arial" charset="0"/>
              <a:buNone/>
              <a:tabLst/>
              <a:defRPr/>
            </a:pPr>
            <a:r>
              <a:rPr kumimoji="0" lang="en-US" sz="1800" i="0" u="none" strike="noStrike" kern="1200" cap="none" spc="0" normalizeH="0" baseline="0" noProof="0" dirty="0" smtClean="0">
                <a:ln>
                  <a:noFill/>
                </a:ln>
                <a:solidFill>
                  <a:sysClr val="windowText" lastClr="000000"/>
                </a:solidFill>
                <a:effectLst/>
                <a:uLnTx/>
                <a:uFillTx/>
                <a:latin typeface="Calibri"/>
                <a:ea typeface="+mn-ea"/>
                <a:cs typeface="+mn-cs"/>
              </a:rPr>
              <a:t>Investigator</a:t>
            </a:r>
            <a:r>
              <a:rPr kumimoji="0" lang="en-US" sz="1800" b="1" i="0" u="none" strike="noStrike" kern="1200" cap="none" spc="0" normalizeH="0" baseline="0" noProof="0" dirty="0" smtClean="0">
                <a:ln>
                  <a:noFill/>
                </a:ln>
                <a:solidFill>
                  <a:sysClr val="windowText" lastClr="000000"/>
                </a:solidFill>
                <a:effectLst/>
                <a:uLnTx/>
                <a:uFillTx/>
                <a:latin typeface="Calibri"/>
                <a:ea typeface="+mn-ea"/>
                <a:cs typeface="+mn-cs"/>
              </a:rPr>
              <a:t>		</a:t>
            </a:r>
            <a:endParaRPr kumimoji="0" lang="en-US" sz="180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639361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Retaining Research Documents</a:t>
            </a:r>
            <a:endParaRPr lang="en-US" dirty="0"/>
          </a:p>
        </p:txBody>
      </p:sp>
      <p:sp>
        <p:nvSpPr>
          <p:cNvPr id="3" name="Content Placeholder 2"/>
          <p:cNvSpPr>
            <a:spLocks noGrp="1"/>
          </p:cNvSpPr>
          <p:nvPr>
            <p:ph idx="1"/>
          </p:nvPr>
        </p:nvSpPr>
        <p:spPr/>
        <p:txBody>
          <a:bodyPr/>
          <a:lstStyle/>
          <a:p>
            <a:r>
              <a:rPr lang="en-US" dirty="0"/>
              <a:t>Duke requires all research documents be stored for 6 years </a:t>
            </a:r>
            <a:r>
              <a:rPr lang="en-US" dirty="0" smtClean="0"/>
              <a:t>after the study is closed </a:t>
            </a:r>
            <a:r>
              <a:rPr lang="en-US" dirty="0"/>
              <a:t>or </a:t>
            </a:r>
            <a:r>
              <a:rPr lang="en-US" dirty="0" smtClean="0"/>
              <a:t>the longer of when the </a:t>
            </a:r>
            <a:r>
              <a:rPr lang="en-US" dirty="0"/>
              <a:t>youngest child on the study is </a:t>
            </a:r>
            <a:r>
              <a:rPr lang="en-US" dirty="0" smtClean="0"/>
              <a:t>21 for pediatric trial, </a:t>
            </a:r>
            <a:r>
              <a:rPr lang="en-US" b="1" dirty="0" smtClean="0"/>
              <a:t>unless</a:t>
            </a:r>
            <a:r>
              <a:rPr lang="en-US" dirty="0" smtClean="0"/>
              <a:t> otherwise specified in a Clinical Trial Agreement.</a:t>
            </a:r>
          </a:p>
          <a:p>
            <a:r>
              <a:rPr lang="en-US" dirty="0" smtClean="0"/>
              <a:t>Do </a:t>
            </a:r>
            <a:r>
              <a:rPr lang="en-US" dirty="0"/>
              <a:t>not shred source documents, consent forms, case report forms, IRB </a:t>
            </a:r>
            <a:r>
              <a:rPr lang="en-US" dirty="0" smtClean="0"/>
              <a:t>documentation until the time period for retaining study documents has passed. </a:t>
            </a:r>
          </a:p>
          <a:p>
            <a:r>
              <a:rPr lang="en-US" dirty="0" smtClean="0"/>
              <a:t>For studies where there was no enrollment, but the IRB-approved, you are still required to keep all study documents for 6 years.</a:t>
            </a:r>
            <a:endParaRPr lang="en-US" dirty="0"/>
          </a:p>
        </p:txBody>
      </p:sp>
      <p:sp>
        <p:nvSpPr>
          <p:cNvPr id="4" name="Slide Number Placeholder 3"/>
          <p:cNvSpPr>
            <a:spLocks noGrp="1"/>
          </p:cNvSpPr>
          <p:nvPr>
            <p:ph type="sldNum" sz="quarter" idx="10"/>
          </p:nvPr>
        </p:nvSpPr>
        <p:spPr/>
        <p:txBody>
          <a:bodyPr/>
          <a:lstStyle/>
          <a:p>
            <a:fld id="{ADE04272-C55A-4B44-8929-76FC0361E960}" type="slidenum">
              <a:rPr lang="en-US" smtClean="0">
                <a:solidFill>
                  <a:srgbClr val="003698"/>
                </a:solidFill>
              </a:rPr>
              <a:pPr/>
              <a:t>29</a:t>
            </a:fld>
            <a:endParaRPr lang="en-US" dirty="0">
              <a:solidFill>
                <a:srgbClr val="003698"/>
              </a:solidFill>
            </a:endParaRPr>
          </a:p>
        </p:txBody>
      </p:sp>
    </p:spTree>
    <p:extLst>
      <p:ext uri="{BB962C8B-B14F-4D97-AF65-F5344CB8AC3E}">
        <p14:creationId xmlns:p14="http://schemas.microsoft.com/office/powerpoint/2010/main" val="2467195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Requirements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An </a:t>
            </a:r>
            <a:r>
              <a:rPr lang="en-US" dirty="0"/>
              <a:t>institution or when appropriate, an IRB, prepare and maintain adequate documentation of IRB activities, including the following (45 CFR 46.115):</a:t>
            </a:r>
          </a:p>
          <a:p>
            <a:pPr lvl="1"/>
            <a:r>
              <a:rPr lang="en-US" dirty="0"/>
              <a:t>Copies of all research proposals reviewed, scientific evaluations, if any, that accompany the proposals, approved sample consent documents, progress reports submitted by investigators, and reports of injuries to subjects</a:t>
            </a:r>
          </a:p>
          <a:p>
            <a:pPr lvl="1"/>
            <a:r>
              <a:rPr lang="en-US" dirty="0"/>
              <a:t>Copies of all correspondence between the IRB and the investigators</a:t>
            </a:r>
          </a:p>
          <a:p>
            <a:pPr lvl="1"/>
            <a:r>
              <a:rPr lang="en-US" dirty="0"/>
              <a:t>Statements of significant new findings provided to subjects</a:t>
            </a:r>
          </a:p>
          <a:p>
            <a:r>
              <a:rPr lang="en-US" dirty="0" smtClean="0"/>
              <a:t>Additionally, NIH Individual </a:t>
            </a:r>
            <a:r>
              <a:rPr lang="en-US" dirty="0"/>
              <a:t>Institutes/Centers </a:t>
            </a:r>
            <a:r>
              <a:rPr lang="en-US" dirty="0" smtClean="0"/>
              <a:t>may </a:t>
            </a:r>
            <a:r>
              <a:rPr lang="en-US" dirty="0"/>
              <a:t>have </a:t>
            </a:r>
            <a:r>
              <a:rPr lang="en-US" dirty="0" smtClean="0"/>
              <a:t>additional documentation requirements for the institution</a:t>
            </a:r>
          </a:p>
          <a:p>
            <a:pPr marL="0" indent="0">
              <a:buNone/>
            </a:pPr>
            <a:endParaRPr lang="en-US" dirty="0"/>
          </a:p>
        </p:txBody>
      </p:sp>
      <p:sp>
        <p:nvSpPr>
          <p:cNvPr id="4" name="Slide Number Placeholder 3"/>
          <p:cNvSpPr>
            <a:spLocks noGrp="1"/>
          </p:cNvSpPr>
          <p:nvPr>
            <p:ph type="sldNum" sz="quarter" idx="10"/>
          </p:nvPr>
        </p:nvSpPr>
        <p:spPr/>
        <p:txBody>
          <a:bodyPr/>
          <a:lstStyle/>
          <a:p>
            <a:fld id="{ADE04272-C55A-4B44-8929-76FC0361E960}" type="slidenum">
              <a:rPr lang="en-US" smtClean="0">
                <a:solidFill>
                  <a:srgbClr val="003698"/>
                </a:solidFill>
              </a:rPr>
              <a:pPr/>
              <a:t>3</a:t>
            </a:fld>
            <a:endParaRPr lang="en-US" dirty="0">
              <a:solidFill>
                <a:srgbClr val="003698"/>
              </a:solidFill>
            </a:endParaRPr>
          </a:p>
        </p:txBody>
      </p:sp>
    </p:spTree>
    <p:extLst>
      <p:ext uri="{BB962C8B-B14F-4D97-AF65-F5344CB8AC3E}">
        <p14:creationId xmlns:p14="http://schemas.microsoft.com/office/powerpoint/2010/main" val="2473065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Storing Research Documents</a:t>
            </a:r>
            <a:endParaRPr lang="en-US" dirty="0"/>
          </a:p>
        </p:txBody>
      </p:sp>
      <p:sp>
        <p:nvSpPr>
          <p:cNvPr id="3" name="Content Placeholder 2"/>
          <p:cNvSpPr>
            <a:spLocks noGrp="1"/>
          </p:cNvSpPr>
          <p:nvPr>
            <p:ph idx="1"/>
          </p:nvPr>
        </p:nvSpPr>
        <p:spPr/>
        <p:txBody>
          <a:bodyPr/>
          <a:lstStyle/>
          <a:p>
            <a:r>
              <a:rPr lang="en-US" dirty="0"/>
              <a:t>Sponsors using </a:t>
            </a:r>
            <a:r>
              <a:rPr lang="en-US" dirty="0" err="1" smtClean="0"/>
              <a:t>eCRFs</a:t>
            </a:r>
            <a:r>
              <a:rPr lang="en-US" dirty="0" smtClean="0"/>
              <a:t> </a:t>
            </a:r>
            <a:r>
              <a:rPr lang="en-US" dirty="0"/>
              <a:t>now provide sites with a CD of data at the end of the </a:t>
            </a:r>
            <a:r>
              <a:rPr lang="en-US" dirty="0" smtClean="0"/>
              <a:t>study</a:t>
            </a:r>
            <a:endParaRPr lang="en-US" dirty="0"/>
          </a:p>
          <a:p>
            <a:r>
              <a:rPr lang="en-US" dirty="0" smtClean="0"/>
              <a:t>The site is responsible for checking </a:t>
            </a:r>
            <a:r>
              <a:rPr lang="en-US" dirty="0"/>
              <a:t>to verify </a:t>
            </a:r>
            <a:r>
              <a:rPr lang="en-US" dirty="0" smtClean="0"/>
              <a:t>that the data can be read/accessed</a:t>
            </a:r>
            <a:endParaRPr lang="en-US" dirty="0"/>
          </a:p>
          <a:p>
            <a:r>
              <a:rPr lang="en-US" dirty="0"/>
              <a:t>May use the Duke storage facility for long term storage of study </a:t>
            </a:r>
            <a:r>
              <a:rPr lang="en-US" dirty="0" smtClean="0"/>
              <a:t>records including the CD.</a:t>
            </a:r>
            <a:endParaRPr lang="en-US" dirty="0"/>
          </a:p>
        </p:txBody>
      </p:sp>
      <p:sp>
        <p:nvSpPr>
          <p:cNvPr id="4" name="Slide Number Placeholder 3"/>
          <p:cNvSpPr>
            <a:spLocks noGrp="1"/>
          </p:cNvSpPr>
          <p:nvPr>
            <p:ph type="sldNum" sz="quarter" idx="10"/>
          </p:nvPr>
        </p:nvSpPr>
        <p:spPr/>
        <p:txBody>
          <a:bodyPr/>
          <a:lstStyle/>
          <a:p>
            <a:fld id="{ADE04272-C55A-4B44-8929-76FC0361E960}" type="slidenum">
              <a:rPr lang="en-US" smtClean="0">
                <a:solidFill>
                  <a:srgbClr val="003698"/>
                </a:solidFill>
              </a:rPr>
              <a:pPr/>
              <a:t>30</a:t>
            </a:fld>
            <a:endParaRPr lang="en-US" dirty="0">
              <a:solidFill>
                <a:srgbClr val="003698"/>
              </a:solidFill>
            </a:endParaRPr>
          </a:p>
        </p:txBody>
      </p:sp>
    </p:spTree>
    <p:extLst>
      <p:ext uri="{BB962C8B-B14F-4D97-AF65-F5344CB8AC3E}">
        <p14:creationId xmlns:p14="http://schemas.microsoft.com/office/powerpoint/2010/main" val="4654602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Documentation</a:t>
            </a:r>
            <a:endParaRPr lang="en-US" dirty="0"/>
          </a:p>
        </p:txBody>
      </p:sp>
      <p:sp>
        <p:nvSpPr>
          <p:cNvPr id="3" name="Content Placeholder 2"/>
          <p:cNvSpPr>
            <a:spLocks noGrp="1"/>
          </p:cNvSpPr>
          <p:nvPr>
            <p:ph idx="1"/>
          </p:nvPr>
        </p:nvSpPr>
        <p:spPr/>
        <p:txBody>
          <a:bodyPr/>
          <a:lstStyle/>
          <a:p>
            <a:r>
              <a:rPr lang="en-US" dirty="0"/>
              <a:t>Over the past 5 years, 25-30% of all warning letters from the FDA to </a:t>
            </a:r>
            <a:r>
              <a:rPr lang="en-US" dirty="0" smtClean="0"/>
              <a:t>Investigators </a:t>
            </a:r>
            <a:r>
              <a:rPr lang="en-US" dirty="0"/>
              <a:t>were related to </a:t>
            </a:r>
            <a:r>
              <a:rPr lang="en-US" dirty="0" smtClean="0"/>
              <a:t>inadequate/inaccurate records</a:t>
            </a:r>
            <a:endParaRPr lang="en-US" dirty="0"/>
          </a:p>
          <a:p>
            <a:endParaRPr lang="en-US" dirty="0"/>
          </a:p>
          <a:p>
            <a:r>
              <a:rPr lang="en-US" dirty="0"/>
              <a:t>This is the 2nd most sited deficiency in the </a:t>
            </a:r>
            <a:r>
              <a:rPr lang="en-US" dirty="0" smtClean="0"/>
              <a:t>country</a:t>
            </a:r>
            <a:endParaRPr lang="en-US" dirty="0"/>
          </a:p>
        </p:txBody>
      </p:sp>
      <p:sp>
        <p:nvSpPr>
          <p:cNvPr id="4" name="Slide Number Placeholder 3"/>
          <p:cNvSpPr>
            <a:spLocks noGrp="1"/>
          </p:cNvSpPr>
          <p:nvPr>
            <p:ph type="sldNum" sz="quarter" idx="10"/>
          </p:nvPr>
        </p:nvSpPr>
        <p:spPr/>
        <p:txBody>
          <a:bodyPr/>
          <a:lstStyle/>
          <a:p>
            <a:fld id="{ADE04272-C55A-4B44-8929-76FC0361E960}" type="slidenum">
              <a:rPr lang="en-US" smtClean="0">
                <a:solidFill>
                  <a:srgbClr val="003698"/>
                </a:solidFill>
              </a:rPr>
              <a:pPr/>
              <a:t>31</a:t>
            </a:fld>
            <a:endParaRPr lang="en-US" dirty="0">
              <a:solidFill>
                <a:srgbClr val="003698"/>
              </a:solidFill>
            </a:endParaRPr>
          </a:p>
        </p:txBody>
      </p:sp>
    </p:spTree>
    <p:extLst>
      <p:ext uri="{BB962C8B-B14F-4D97-AF65-F5344CB8AC3E}">
        <p14:creationId xmlns:p14="http://schemas.microsoft.com/office/powerpoint/2010/main" val="516050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cited issues</a:t>
            </a:r>
            <a:endParaRPr lang="en-US" dirty="0"/>
          </a:p>
        </p:txBody>
      </p:sp>
      <p:sp>
        <p:nvSpPr>
          <p:cNvPr id="3" name="Content Placeholder 2"/>
          <p:cNvSpPr>
            <a:spLocks noGrp="1"/>
          </p:cNvSpPr>
          <p:nvPr>
            <p:ph idx="1"/>
          </p:nvPr>
        </p:nvSpPr>
        <p:spPr/>
        <p:txBody>
          <a:bodyPr/>
          <a:lstStyle/>
          <a:p>
            <a:pPr marL="0" indent="0">
              <a:buNone/>
            </a:pPr>
            <a:endParaRPr lang="en-US" dirty="0"/>
          </a:p>
          <a:p>
            <a:r>
              <a:rPr lang="en-US" sz="2800" dirty="0"/>
              <a:t>Unscheduled visits not </a:t>
            </a:r>
            <a:r>
              <a:rPr lang="en-US" sz="2800" dirty="0" smtClean="0"/>
              <a:t>documented</a:t>
            </a:r>
            <a:endParaRPr lang="en-US" sz="2800" dirty="0"/>
          </a:p>
          <a:p>
            <a:r>
              <a:rPr lang="en-US" sz="2800" dirty="0"/>
              <a:t>Phone follow-up not documented</a:t>
            </a:r>
          </a:p>
          <a:p>
            <a:r>
              <a:rPr lang="en-US" sz="2800" dirty="0"/>
              <a:t>Lack of medical history files</a:t>
            </a:r>
          </a:p>
          <a:p>
            <a:r>
              <a:rPr lang="en-US" sz="2800" dirty="0"/>
              <a:t>Retroactive handwritten annotations without dates</a:t>
            </a:r>
          </a:p>
          <a:p>
            <a:r>
              <a:rPr lang="en-US" sz="2800" dirty="0"/>
              <a:t>Discrepancies between clinic notes, clinic visit forms, source document worksheets and CRFs</a:t>
            </a:r>
          </a:p>
          <a:p>
            <a:endParaRPr lang="en-US" sz="2800" dirty="0"/>
          </a:p>
        </p:txBody>
      </p:sp>
      <p:sp>
        <p:nvSpPr>
          <p:cNvPr id="4" name="Slide Number Placeholder 3"/>
          <p:cNvSpPr>
            <a:spLocks noGrp="1"/>
          </p:cNvSpPr>
          <p:nvPr>
            <p:ph type="sldNum" sz="quarter" idx="10"/>
          </p:nvPr>
        </p:nvSpPr>
        <p:spPr/>
        <p:txBody>
          <a:bodyPr/>
          <a:lstStyle/>
          <a:p>
            <a:fld id="{ADE04272-C55A-4B44-8929-76FC0361E960}" type="slidenum">
              <a:rPr lang="en-US" smtClean="0">
                <a:solidFill>
                  <a:srgbClr val="003698"/>
                </a:solidFill>
              </a:rPr>
              <a:pPr/>
              <a:t>32</a:t>
            </a:fld>
            <a:endParaRPr lang="en-US" dirty="0">
              <a:solidFill>
                <a:srgbClr val="003698"/>
              </a:solidFill>
            </a:endParaRPr>
          </a:p>
        </p:txBody>
      </p:sp>
    </p:spTree>
    <p:extLst>
      <p:ext uri="{BB962C8B-B14F-4D97-AF65-F5344CB8AC3E}">
        <p14:creationId xmlns:p14="http://schemas.microsoft.com/office/powerpoint/2010/main" val="32370135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a:t>If it happened—document it!</a:t>
            </a:r>
          </a:p>
          <a:p>
            <a:endParaRPr lang="en-US" dirty="0"/>
          </a:p>
          <a:p>
            <a:r>
              <a:rPr lang="en-US" dirty="0"/>
              <a:t>If it was supposed to happen and didn’t, document and explain!</a:t>
            </a:r>
          </a:p>
          <a:p>
            <a:endParaRPr lang="en-US" dirty="0"/>
          </a:p>
          <a:p>
            <a:r>
              <a:rPr lang="en-US" dirty="0"/>
              <a:t>Be thorough and timely in your documentation</a:t>
            </a:r>
          </a:p>
          <a:p>
            <a:pPr marL="0" indent="0">
              <a:buNone/>
            </a:pPr>
            <a:endParaRPr lang="en-US" dirty="0"/>
          </a:p>
          <a:p>
            <a:r>
              <a:rPr lang="en-US" dirty="0"/>
              <a:t>Quality checks periodically during study and before archiving</a:t>
            </a:r>
          </a:p>
          <a:p>
            <a:endParaRPr lang="en-US" dirty="0"/>
          </a:p>
          <a:p>
            <a:r>
              <a:rPr lang="en-US" dirty="0"/>
              <a:t>If you find documentation errors, be pro-active and file a </a:t>
            </a:r>
            <a:r>
              <a:rPr lang="en-US" dirty="0" smtClean="0"/>
              <a:t>deviation/ note to file </a:t>
            </a:r>
            <a:r>
              <a:rPr lang="en-US" dirty="0"/>
              <a:t>and </a:t>
            </a:r>
            <a:r>
              <a:rPr lang="en-US" dirty="0" smtClean="0"/>
              <a:t>activate a corrective </a:t>
            </a:r>
            <a:r>
              <a:rPr lang="en-US" dirty="0"/>
              <a:t>action </a:t>
            </a:r>
            <a:r>
              <a:rPr lang="en-US" dirty="0" smtClean="0"/>
              <a:t>plan</a:t>
            </a:r>
            <a:endParaRPr lang="en-US" dirty="0"/>
          </a:p>
        </p:txBody>
      </p:sp>
      <p:sp>
        <p:nvSpPr>
          <p:cNvPr id="4" name="Slide Number Placeholder 3"/>
          <p:cNvSpPr>
            <a:spLocks noGrp="1"/>
          </p:cNvSpPr>
          <p:nvPr>
            <p:ph type="sldNum" sz="quarter" idx="10"/>
          </p:nvPr>
        </p:nvSpPr>
        <p:spPr/>
        <p:txBody>
          <a:bodyPr/>
          <a:lstStyle/>
          <a:p>
            <a:fld id="{ADE04272-C55A-4B44-8929-76FC0361E960}" type="slidenum">
              <a:rPr lang="en-US" smtClean="0">
                <a:solidFill>
                  <a:srgbClr val="003698"/>
                </a:solidFill>
              </a:rPr>
              <a:pPr/>
              <a:t>33</a:t>
            </a:fld>
            <a:endParaRPr lang="en-US" dirty="0">
              <a:solidFill>
                <a:srgbClr val="003698"/>
              </a:solidFill>
            </a:endParaRPr>
          </a:p>
        </p:txBody>
      </p:sp>
    </p:spTree>
    <p:extLst>
      <p:ext uri="{BB962C8B-B14F-4D97-AF65-F5344CB8AC3E}">
        <p14:creationId xmlns:p14="http://schemas.microsoft.com/office/powerpoint/2010/main" val="1273958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and Subject Specific Requirements</a:t>
            </a:r>
            <a:endParaRPr lang="en-US" dirty="0"/>
          </a:p>
        </p:txBody>
      </p:sp>
      <p:sp>
        <p:nvSpPr>
          <p:cNvPr id="3" name="Content Placeholder 2"/>
          <p:cNvSpPr>
            <a:spLocks noGrp="1"/>
          </p:cNvSpPr>
          <p:nvPr>
            <p:ph idx="1"/>
          </p:nvPr>
        </p:nvSpPr>
        <p:spPr/>
        <p:txBody>
          <a:bodyPr/>
          <a:lstStyle/>
          <a:p>
            <a:endParaRPr lang="en-US" dirty="0" smtClean="0"/>
          </a:p>
          <a:p>
            <a:r>
              <a:rPr lang="en-US" dirty="0" smtClean="0"/>
              <a:t>Study </a:t>
            </a:r>
            <a:r>
              <a:rPr lang="en-US" dirty="0"/>
              <a:t>Specific: Should be able to recreate the study from the study documentation.  </a:t>
            </a:r>
            <a:r>
              <a:rPr lang="en-US" dirty="0" smtClean="0"/>
              <a:t>All study documents related to the study are </a:t>
            </a:r>
            <a:r>
              <a:rPr lang="en-US" dirty="0"/>
              <a:t>generally found in the Regulatory File/Binder.</a:t>
            </a:r>
          </a:p>
          <a:p>
            <a:endParaRPr lang="en-US" dirty="0" smtClean="0"/>
          </a:p>
          <a:p>
            <a:r>
              <a:rPr lang="en-US" dirty="0" smtClean="0"/>
              <a:t>Subject </a:t>
            </a:r>
            <a:r>
              <a:rPr lang="en-US" dirty="0"/>
              <a:t>specific: Should tell the story of the subject’s participation in the study and the conduct of the study. Use Case Report Forms and source records to document.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DE04272-C55A-4B44-8929-76FC0361E960}" type="slidenum">
              <a:rPr lang="en-US" smtClean="0">
                <a:solidFill>
                  <a:srgbClr val="003698"/>
                </a:solidFill>
              </a:rPr>
              <a:pPr/>
              <a:t>4</a:t>
            </a:fld>
            <a:endParaRPr lang="en-US" dirty="0">
              <a:solidFill>
                <a:srgbClr val="003698"/>
              </a:solidFill>
            </a:endParaRPr>
          </a:p>
        </p:txBody>
      </p:sp>
    </p:spTree>
    <p:extLst>
      <p:ext uri="{BB962C8B-B14F-4D97-AF65-F5344CB8AC3E}">
        <p14:creationId xmlns:p14="http://schemas.microsoft.com/office/powerpoint/2010/main" val="1739780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DE04272-C55A-4B44-8929-76FC0361E960}" type="slidenum">
              <a:rPr lang="en-US" smtClean="0">
                <a:solidFill>
                  <a:srgbClr val="003698"/>
                </a:solidFill>
              </a:rPr>
              <a:pPr/>
              <a:t>5</a:t>
            </a:fld>
            <a:endParaRPr lang="en-US" dirty="0">
              <a:solidFill>
                <a:srgbClr val="003698"/>
              </a:solidFill>
            </a:endParaRPr>
          </a:p>
        </p:txBody>
      </p:sp>
      <p:sp>
        <p:nvSpPr>
          <p:cNvPr id="6" name="Text Placeholder 5"/>
          <p:cNvSpPr>
            <a:spLocks noGrp="1"/>
          </p:cNvSpPr>
          <p:nvPr>
            <p:ph type="body" idx="4294967295"/>
          </p:nvPr>
        </p:nvSpPr>
        <p:spPr>
          <a:xfrm>
            <a:off x="762000" y="2895600"/>
            <a:ext cx="7772400" cy="1500187"/>
          </a:xfrm>
        </p:spPr>
        <p:txBody>
          <a:bodyPr/>
          <a:lstStyle/>
          <a:p>
            <a:pPr marL="0" indent="0">
              <a:buNone/>
            </a:pPr>
            <a:r>
              <a:rPr lang="en-US" sz="2400" b="1" dirty="0">
                <a:solidFill>
                  <a:schemeClr val="tx2"/>
                </a:solidFill>
              </a:rPr>
              <a:t>Study/Protocol Level documentation requirements</a:t>
            </a:r>
          </a:p>
        </p:txBody>
      </p:sp>
    </p:spTree>
    <p:extLst>
      <p:ext uri="{BB962C8B-B14F-4D97-AF65-F5344CB8AC3E}">
        <p14:creationId xmlns:p14="http://schemas.microsoft.com/office/powerpoint/2010/main" val="1117600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International Conference on Harmonisation-E6 (Good Clinical Practice-GCP)</a:t>
            </a:r>
            <a:endParaRPr lang="en-US" sz="2800" dirty="0"/>
          </a:p>
        </p:txBody>
      </p:sp>
      <p:sp>
        <p:nvSpPr>
          <p:cNvPr id="3" name="Content Placeholder 2"/>
          <p:cNvSpPr>
            <a:spLocks noGrp="1"/>
          </p:cNvSpPr>
          <p:nvPr>
            <p:ph idx="1"/>
          </p:nvPr>
        </p:nvSpPr>
        <p:spPr>
          <a:xfrm>
            <a:off x="685800" y="1828800"/>
            <a:ext cx="8229600" cy="4419600"/>
          </a:xfrm>
        </p:spPr>
        <p:txBody>
          <a:bodyPr>
            <a:normAutofit fontScale="70000" lnSpcReduction="20000"/>
          </a:bodyPr>
          <a:lstStyle/>
          <a:p>
            <a:r>
              <a:rPr lang="en-US" dirty="0" smtClean="0"/>
              <a:t>Investigator </a:t>
            </a:r>
            <a:r>
              <a:rPr lang="en-US" dirty="0"/>
              <a:t>(Section 4) </a:t>
            </a:r>
            <a:endParaRPr lang="en-US" dirty="0" smtClean="0"/>
          </a:p>
          <a:p>
            <a:endParaRPr lang="en-US" dirty="0"/>
          </a:p>
          <a:p>
            <a:pPr lvl="1"/>
            <a:r>
              <a:rPr lang="en-US" dirty="0"/>
              <a:t>Ensure the accuracy, completeness, legibility, and timeliness of CRF data and in all required reports.</a:t>
            </a:r>
          </a:p>
          <a:p>
            <a:pPr lvl="1"/>
            <a:r>
              <a:rPr lang="en-US" dirty="0"/>
              <a:t>CRF data is consistent with the source documents or the discrepancies should be explained.</a:t>
            </a:r>
          </a:p>
          <a:p>
            <a:pPr lvl="1"/>
            <a:r>
              <a:rPr lang="en-US" dirty="0"/>
              <a:t>Maintain study documents as specified in Essential Documents (Section 8) or regulatory requirements … take measures to prevent accidental or premature destruction of these documents</a:t>
            </a:r>
            <a:r>
              <a:rPr lang="en-US" dirty="0" smtClean="0"/>
              <a:t>.  (Essential documents are those that allow for the reconstruction of the study and trial management, the evaluation of the study and the data quality and validity, and the verification of regulatory compliance through monitoring and auditing of the study)</a:t>
            </a:r>
            <a:endParaRPr lang="en-US" dirty="0"/>
          </a:p>
          <a:p>
            <a:pPr lvl="1"/>
            <a:r>
              <a:rPr lang="en-US" dirty="0"/>
              <a:t>The case history for each individual shall document that informed consent was obtained prior to participation in the study.</a:t>
            </a:r>
          </a:p>
          <a:p>
            <a:pPr lvl="1"/>
            <a:r>
              <a:rPr lang="en-US" dirty="0"/>
              <a:t>The investigator should maintain a list of appropriately qualified persons to whom the investigator has delegated significant trial-related duties.</a:t>
            </a:r>
          </a:p>
        </p:txBody>
      </p:sp>
      <p:sp>
        <p:nvSpPr>
          <p:cNvPr id="4" name="Slide Number Placeholder 3"/>
          <p:cNvSpPr>
            <a:spLocks noGrp="1"/>
          </p:cNvSpPr>
          <p:nvPr>
            <p:ph type="sldNum" sz="quarter" idx="10"/>
          </p:nvPr>
        </p:nvSpPr>
        <p:spPr/>
        <p:txBody>
          <a:bodyPr/>
          <a:lstStyle/>
          <a:p>
            <a:fld id="{ADE04272-C55A-4B44-8929-76FC0361E960}" type="slidenum">
              <a:rPr lang="en-US" smtClean="0">
                <a:solidFill>
                  <a:srgbClr val="003698"/>
                </a:solidFill>
              </a:rPr>
              <a:pPr/>
              <a:t>6</a:t>
            </a:fld>
            <a:endParaRPr lang="en-US" dirty="0">
              <a:solidFill>
                <a:srgbClr val="003698"/>
              </a:solidFill>
            </a:endParaRPr>
          </a:p>
        </p:txBody>
      </p:sp>
    </p:spTree>
    <p:extLst>
      <p:ext uri="{BB962C8B-B14F-4D97-AF65-F5344CB8AC3E}">
        <p14:creationId xmlns:p14="http://schemas.microsoft.com/office/powerpoint/2010/main" val="157567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Requirements</a:t>
            </a:r>
            <a:endParaRPr lang="en-US" dirty="0"/>
          </a:p>
        </p:txBody>
      </p:sp>
      <p:sp>
        <p:nvSpPr>
          <p:cNvPr id="3" name="Content Placeholder 2"/>
          <p:cNvSpPr>
            <a:spLocks noGrp="1"/>
          </p:cNvSpPr>
          <p:nvPr>
            <p:ph idx="1"/>
          </p:nvPr>
        </p:nvSpPr>
        <p:spPr/>
        <p:txBody>
          <a:bodyPr>
            <a:normAutofit lnSpcReduction="10000"/>
          </a:bodyPr>
          <a:lstStyle/>
          <a:p>
            <a:r>
              <a:rPr lang="en-US" dirty="0"/>
              <a:t>State and local laws</a:t>
            </a:r>
          </a:p>
          <a:p>
            <a:r>
              <a:rPr lang="en-US" dirty="0"/>
              <a:t>Coordinating Center policies</a:t>
            </a:r>
          </a:p>
          <a:p>
            <a:r>
              <a:rPr lang="en-US" dirty="0" smtClean="0"/>
              <a:t>Sponsors </a:t>
            </a:r>
            <a:r>
              <a:rPr lang="en-US" dirty="0"/>
              <a:t>(protocols)</a:t>
            </a:r>
          </a:p>
          <a:p>
            <a:r>
              <a:rPr lang="en-US" dirty="0"/>
              <a:t>IRBs (policies/SOP)</a:t>
            </a:r>
          </a:p>
          <a:p>
            <a:pPr marL="0" indent="0">
              <a:buNone/>
            </a:pPr>
            <a:endParaRPr lang="en-US" dirty="0" smtClean="0"/>
          </a:p>
          <a:p>
            <a:pPr marL="0" indent="0">
              <a:buNone/>
            </a:pPr>
            <a:r>
              <a:rPr lang="en-US" dirty="0" smtClean="0"/>
              <a:t>When </a:t>
            </a:r>
            <a:r>
              <a:rPr lang="en-US" dirty="0"/>
              <a:t>faced with multiple regulations/laws/local policies, etc., always use the most </a:t>
            </a:r>
            <a:r>
              <a:rPr lang="en-US" dirty="0" smtClean="0"/>
              <a:t>restrictive one </a:t>
            </a:r>
            <a:r>
              <a:rPr lang="en-US" dirty="0"/>
              <a:t>as long as it :</a:t>
            </a:r>
          </a:p>
          <a:p>
            <a:r>
              <a:rPr lang="en-US" dirty="0"/>
              <a:t>does not violate applicable regulations/laws/SOPs/policies, and </a:t>
            </a:r>
          </a:p>
          <a:p>
            <a:r>
              <a:rPr lang="en-US" dirty="0"/>
              <a:t>does not put the subject or the data at </a:t>
            </a:r>
            <a:r>
              <a:rPr lang="en-US" dirty="0" smtClean="0"/>
              <a:t>harm/risk</a:t>
            </a:r>
          </a:p>
          <a:p>
            <a:endParaRPr lang="en-US" dirty="0"/>
          </a:p>
        </p:txBody>
      </p:sp>
      <p:sp>
        <p:nvSpPr>
          <p:cNvPr id="4" name="Slide Number Placeholder 3"/>
          <p:cNvSpPr>
            <a:spLocks noGrp="1"/>
          </p:cNvSpPr>
          <p:nvPr>
            <p:ph type="sldNum" sz="quarter" idx="10"/>
          </p:nvPr>
        </p:nvSpPr>
        <p:spPr/>
        <p:txBody>
          <a:bodyPr/>
          <a:lstStyle/>
          <a:p>
            <a:fld id="{ADE04272-C55A-4B44-8929-76FC0361E960}" type="slidenum">
              <a:rPr lang="en-US" smtClean="0">
                <a:solidFill>
                  <a:srgbClr val="003698"/>
                </a:solidFill>
              </a:rPr>
              <a:pPr/>
              <a:t>7</a:t>
            </a:fld>
            <a:endParaRPr lang="en-US" dirty="0">
              <a:solidFill>
                <a:srgbClr val="003698"/>
              </a:solidFill>
            </a:endParaRPr>
          </a:p>
        </p:txBody>
      </p:sp>
    </p:spTree>
    <p:extLst>
      <p:ext uri="{BB962C8B-B14F-4D97-AF65-F5344CB8AC3E}">
        <p14:creationId xmlns:p14="http://schemas.microsoft.com/office/powerpoint/2010/main" val="2901048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Documentation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t>To verify that subject rights and welfare were protected</a:t>
            </a:r>
          </a:p>
          <a:p>
            <a:r>
              <a:rPr lang="en-US" dirty="0"/>
              <a:t>To ensure the integrity and credibility of the collected data</a:t>
            </a:r>
          </a:p>
          <a:p>
            <a:r>
              <a:rPr lang="en-US" dirty="0"/>
              <a:t>To ensure the study was conducted in compliance with the protocol, regulations, institutional </a:t>
            </a:r>
            <a:r>
              <a:rPr lang="en-US" dirty="0" smtClean="0"/>
              <a:t>requirements</a:t>
            </a:r>
            <a:endParaRPr lang="en-US" dirty="0"/>
          </a:p>
          <a:p>
            <a:r>
              <a:rPr lang="en-US" dirty="0" smtClean="0"/>
              <a:t>All documentation by study staff, including investigators, coordinators, assistants and anyone who has study related contact with the participant</a:t>
            </a:r>
            <a:endParaRPr lang="en-US" dirty="0"/>
          </a:p>
          <a:p>
            <a:r>
              <a:rPr lang="en-US" dirty="0"/>
              <a:t>Study related documents/data study staff initiate, receive, or send</a:t>
            </a:r>
          </a:p>
          <a:p>
            <a:r>
              <a:rPr lang="en-US" dirty="0"/>
              <a:t>Documentation by other clinical providers (i.e. consults)</a:t>
            </a:r>
          </a:p>
          <a:p>
            <a:r>
              <a:rPr lang="en-US" dirty="0"/>
              <a:t>Documentation by other entities involved in the study (i.e. core laboratory</a:t>
            </a:r>
            <a:r>
              <a:rPr lang="en-US" dirty="0" smtClean="0"/>
              <a:t>)</a:t>
            </a:r>
          </a:p>
          <a:p>
            <a:r>
              <a:rPr lang="en-US" dirty="0" smtClean="0"/>
              <a:t>SOP should include procedure for documentation, and where documents are stored (Research Data and Security Plan)</a:t>
            </a:r>
            <a:endParaRPr lang="en-US" dirty="0"/>
          </a:p>
        </p:txBody>
      </p:sp>
      <p:sp>
        <p:nvSpPr>
          <p:cNvPr id="4" name="Slide Number Placeholder 3"/>
          <p:cNvSpPr>
            <a:spLocks noGrp="1"/>
          </p:cNvSpPr>
          <p:nvPr>
            <p:ph type="sldNum" sz="quarter" idx="10"/>
          </p:nvPr>
        </p:nvSpPr>
        <p:spPr/>
        <p:txBody>
          <a:bodyPr/>
          <a:lstStyle/>
          <a:p>
            <a:fld id="{ADE04272-C55A-4B44-8929-76FC0361E960}" type="slidenum">
              <a:rPr lang="en-US" smtClean="0">
                <a:solidFill>
                  <a:srgbClr val="003698"/>
                </a:solidFill>
              </a:rPr>
              <a:pPr/>
              <a:t>8</a:t>
            </a:fld>
            <a:endParaRPr lang="en-US" dirty="0">
              <a:solidFill>
                <a:srgbClr val="003698"/>
              </a:solidFill>
            </a:endParaRPr>
          </a:p>
        </p:txBody>
      </p:sp>
    </p:spTree>
    <p:extLst>
      <p:ext uri="{BB962C8B-B14F-4D97-AF65-F5344CB8AC3E}">
        <p14:creationId xmlns:p14="http://schemas.microsoft.com/office/powerpoint/2010/main" val="52980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Operating Procedures</a:t>
            </a:r>
            <a:endParaRPr lang="en-US" dirty="0"/>
          </a:p>
        </p:txBody>
      </p:sp>
      <p:sp>
        <p:nvSpPr>
          <p:cNvPr id="3" name="Content Placeholder 2"/>
          <p:cNvSpPr>
            <a:spLocks noGrp="1"/>
          </p:cNvSpPr>
          <p:nvPr>
            <p:ph idx="1"/>
          </p:nvPr>
        </p:nvSpPr>
        <p:spPr/>
        <p:txBody>
          <a:bodyPr/>
          <a:lstStyle/>
          <a:p>
            <a:r>
              <a:rPr lang="en-US" dirty="0"/>
              <a:t>Usually referred to as SOPs</a:t>
            </a:r>
          </a:p>
          <a:p>
            <a:r>
              <a:rPr lang="en-US" dirty="0"/>
              <a:t>Should be developed for every study and define how protocol activities are </a:t>
            </a:r>
            <a:r>
              <a:rPr lang="en-US" dirty="0" smtClean="0"/>
              <a:t>performed</a:t>
            </a:r>
          </a:p>
          <a:p>
            <a:r>
              <a:rPr lang="en-US" dirty="0" smtClean="0"/>
              <a:t>Allows for consistency and reproducibility of study procedures and results</a:t>
            </a:r>
            <a:endParaRPr lang="en-US" dirty="0"/>
          </a:p>
          <a:p>
            <a:r>
              <a:rPr lang="en-US" dirty="0"/>
              <a:t>SOPs should include a procedure for documentation, and where the documents are kept and stored</a:t>
            </a:r>
            <a:r>
              <a:rPr lang="en-US" dirty="0" smtClean="0"/>
              <a:t>.</a:t>
            </a:r>
            <a:endParaRPr lang="en-US" dirty="0"/>
          </a:p>
        </p:txBody>
      </p:sp>
      <p:sp>
        <p:nvSpPr>
          <p:cNvPr id="4" name="Slide Number Placeholder 3"/>
          <p:cNvSpPr>
            <a:spLocks noGrp="1"/>
          </p:cNvSpPr>
          <p:nvPr>
            <p:ph type="sldNum" sz="quarter" idx="10"/>
          </p:nvPr>
        </p:nvSpPr>
        <p:spPr/>
        <p:txBody>
          <a:bodyPr/>
          <a:lstStyle/>
          <a:p>
            <a:fld id="{ADE04272-C55A-4B44-8929-76FC0361E960}" type="slidenum">
              <a:rPr lang="en-US" smtClean="0">
                <a:solidFill>
                  <a:srgbClr val="003698"/>
                </a:solidFill>
              </a:rPr>
              <a:pPr/>
              <a:t>9</a:t>
            </a:fld>
            <a:endParaRPr lang="en-US" dirty="0">
              <a:solidFill>
                <a:srgbClr val="003698"/>
              </a:solidFill>
            </a:endParaRPr>
          </a:p>
        </p:txBody>
      </p:sp>
    </p:spTree>
    <p:extLst>
      <p:ext uri="{BB962C8B-B14F-4D97-AF65-F5344CB8AC3E}">
        <p14:creationId xmlns:p14="http://schemas.microsoft.com/office/powerpoint/2010/main" val="4512578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uke Research">
  <a:themeElements>
    <a:clrScheme name="">
      <a:dk1>
        <a:srgbClr val="003698"/>
      </a:dk1>
      <a:lt1>
        <a:srgbClr val="CED8DD"/>
      </a:lt1>
      <a:dk2>
        <a:srgbClr val="000000"/>
      </a:dk2>
      <a:lt2>
        <a:srgbClr val="808080"/>
      </a:lt2>
      <a:accent1>
        <a:srgbClr val="FFFFFF"/>
      </a:accent1>
      <a:accent2>
        <a:srgbClr val="FFCE00"/>
      </a:accent2>
      <a:accent3>
        <a:srgbClr val="E3E9EB"/>
      </a:accent3>
      <a:accent4>
        <a:srgbClr val="002D81"/>
      </a:accent4>
      <a:accent5>
        <a:srgbClr val="FFFFFF"/>
      </a:accent5>
      <a:accent6>
        <a:srgbClr val="E7BA00"/>
      </a:accent6>
      <a:hlink>
        <a:srgbClr val="003698"/>
      </a:hlink>
      <a:folHlink>
        <a:srgbClr val="F32A41"/>
      </a:folHlink>
    </a:clrScheme>
    <a:fontScheme name="dukemedicine_template12">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dukemedicine_template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kemedicine_template1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kemedicine_template1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kemedicine_template1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kemedicine_template1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kemedicine_template1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kemedicine_template1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kemedicine_template1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kemedicine_template1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kemedicine_template1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kemedicine_template1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kemedicine_template1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ukemedicine_template12 13">
        <a:dk1>
          <a:srgbClr val="003698"/>
        </a:dk1>
        <a:lt1>
          <a:srgbClr val="CED8DD"/>
        </a:lt1>
        <a:dk2>
          <a:srgbClr val="000000"/>
        </a:dk2>
        <a:lt2>
          <a:srgbClr val="808080"/>
        </a:lt2>
        <a:accent1>
          <a:srgbClr val="BBE0E3"/>
        </a:accent1>
        <a:accent2>
          <a:srgbClr val="FFCE00"/>
        </a:accent2>
        <a:accent3>
          <a:srgbClr val="E3E9EB"/>
        </a:accent3>
        <a:accent4>
          <a:srgbClr val="002D81"/>
        </a:accent4>
        <a:accent5>
          <a:srgbClr val="DAEDEF"/>
        </a:accent5>
        <a:accent6>
          <a:srgbClr val="E7BA00"/>
        </a:accent6>
        <a:hlink>
          <a:srgbClr val="003698"/>
        </a:hlink>
        <a:folHlink>
          <a:srgbClr val="F32A4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3058</Words>
  <Application>Microsoft Office PowerPoint</Application>
  <PresentationFormat>On-screen Show (4:3)</PresentationFormat>
  <Paragraphs>485</Paragraphs>
  <Slides>33</Slides>
  <Notes>18</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Office Theme</vt:lpstr>
      <vt:lpstr>Duke Research</vt:lpstr>
      <vt:lpstr>PowerPoint Presentation</vt:lpstr>
      <vt:lpstr>Good Intention is Not Enough!</vt:lpstr>
      <vt:lpstr>Institutional Requirements</vt:lpstr>
      <vt:lpstr>Study and Subject Specific Requirements</vt:lpstr>
      <vt:lpstr>PowerPoint Presentation</vt:lpstr>
      <vt:lpstr>International Conference on Harmonisation-E6 (Good Clinical Practice-GCP)</vt:lpstr>
      <vt:lpstr>Additional Requirements</vt:lpstr>
      <vt:lpstr>Study Documentation</vt:lpstr>
      <vt:lpstr>Standard Operating Procedures</vt:lpstr>
      <vt:lpstr>Regulatory Documentation</vt:lpstr>
      <vt:lpstr>Regulatory File</vt:lpstr>
      <vt:lpstr>Required Documents</vt:lpstr>
      <vt:lpstr>PowerPoint Presentation</vt:lpstr>
      <vt:lpstr>Note/Memo to File</vt:lpstr>
      <vt:lpstr>What should NOT be kept in a Regulatory File?</vt:lpstr>
      <vt:lpstr>PowerPoint Presentation</vt:lpstr>
      <vt:lpstr>Subject Specific Documentation</vt:lpstr>
      <vt:lpstr>Corrections to Documentation</vt:lpstr>
      <vt:lpstr>Source Data</vt:lpstr>
      <vt:lpstr>Source Data and Documentation</vt:lpstr>
      <vt:lpstr>Examples of Source Documents</vt:lpstr>
      <vt:lpstr>Data Collection Tools: CRFs and Databases</vt:lpstr>
      <vt:lpstr>CRFs: Can be paper or electronic</vt:lpstr>
      <vt:lpstr>Direct Electronic Data Capture</vt:lpstr>
      <vt:lpstr>PowerPoint Presentation</vt:lpstr>
      <vt:lpstr>Informed Consent</vt:lpstr>
      <vt:lpstr>Consent Documentation</vt:lpstr>
      <vt:lpstr>Consent Process Note Example</vt:lpstr>
      <vt:lpstr>Retaining Research Documents</vt:lpstr>
      <vt:lpstr>Storing Research Documents</vt:lpstr>
      <vt:lpstr>Importance of Documentation</vt:lpstr>
      <vt:lpstr>Examples of cited issues</vt:lpstr>
      <vt:lpstr>In Summary</vt:lpstr>
    </vt:vector>
  </TitlesOfParts>
  <Company>Duke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Ainsworth</dc:creator>
  <cp:lastModifiedBy>Tasha Carmon</cp:lastModifiedBy>
  <cp:revision>7</cp:revision>
  <dcterms:created xsi:type="dcterms:W3CDTF">2013-03-28T10:36:35Z</dcterms:created>
  <dcterms:modified xsi:type="dcterms:W3CDTF">2013-03-28T13:33:21Z</dcterms:modified>
</cp:coreProperties>
</file>