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39" r:id="rId1"/>
  </p:sldMasterIdLst>
  <p:notesMasterIdLst>
    <p:notesMasterId r:id="rId17"/>
  </p:notesMasterIdLst>
  <p:sldIdLst>
    <p:sldId id="256" r:id="rId2"/>
    <p:sldId id="257" r:id="rId3"/>
    <p:sldId id="258" r:id="rId4"/>
    <p:sldId id="270" r:id="rId5"/>
    <p:sldId id="259" r:id="rId6"/>
    <p:sldId id="263" r:id="rId7"/>
    <p:sldId id="272" r:id="rId8"/>
    <p:sldId id="271" r:id="rId9"/>
    <p:sldId id="265" r:id="rId10"/>
    <p:sldId id="266" r:id="rId11"/>
    <p:sldId id="267" r:id="rId12"/>
    <p:sldId id="268" r:id="rId13"/>
    <p:sldId id="261" r:id="rId14"/>
    <p:sldId id="269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869" autoAdjust="0"/>
  </p:normalViewPr>
  <p:slideViewPr>
    <p:cSldViewPr snapToGrid="0" snapToObjects="1">
      <p:cViewPr varScale="1">
        <p:scale>
          <a:sx n="110" d="100"/>
          <a:sy n="110" d="100"/>
        </p:scale>
        <p:origin x="59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23F40F-4F6A-9B41-83E0-CED94241DCAE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F7C8B-DFFF-1744-ACF5-158EE29CE5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777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F7C8B-DFFF-1744-ACF5-158EE29CE5A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512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F7C8B-DFFF-1744-ACF5-158EE29CE5A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12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6F7C8B-DFFF-1744-ACF5-158EE29CE5A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310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3B0F-41CD-D246-BADB-A8271149381A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E4A5C-4591-5045-A5BA-6BEB48A35AF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9951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3B0F-41CD-D246-BADB-A8271149381A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E4A5C-4591-5045-A5BA-6BEB48A35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908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3B0F-41CD-D246-BADB-A8271149381A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E4A5C-4591-5045-A5BA-6BEB48A35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549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3B0F-41CD-D246-BADB-A8271149381A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E4A5C-4591-5045-A5BA-6BEB48A35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61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3B0F-41CD-D246-BADB-A8271149381A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E4A5C-4591-5045-A5BA-6BEB48A35AF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8750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3B0F-41CD-D246-BADB-A8271149381A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E4A5C-4591-5045-A5BA-6BEB48A35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808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3B0F-41CD-D246-BADB-A8271149381A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E4A5C-4591-5045-A5BA-6BEB48A35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254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3B0F-41CD-D246-BADB-A8271149381A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E4A5C-4591-5045-A5BA-6BEB48A35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547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3B0F-41CD-D246-BADB-A8271149381A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E4A5C-4591-5045-A5BA-6BEB48A35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561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7543B0F-41CD-D246-BADB-A8271149381A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95E4A5C-4591-5045-A5BA-6BEB48A35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967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43B0F-41CD-D246-BADB-A8271149381A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5E4A5C-4591-5045-A5BA-6BEB48A35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271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7543B0F-41CD-D246-BADB-A8271149381A}" type="datetimeFigureOut">
              <a:rPr lang="en-US" smtClean="0"/>
              <a:t>7/25/2017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C95E4A5C-4591-5045-A5BA-6BEB48A35AF5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9103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ac.duke.edu/services/" TargetMode="External"/><Relationship Id="rId2" Type="http://schemas.openxmlformats.org/officeDocument/2006/relationships/hyperlink" Target="http://www.mrisafety.com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biac.duke.edu/biac:mrisafetyrefresher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t-qRAyoh-I" TargetMode="External"/><Relationship Id="rId2" Type="http://schemas.openxmlformats.org/officeDocument/2006/relationships/hyperlink" Target="https://www.youtube.com/watch?v=plvIEf7JsKo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BIAC MRI Safety Refresher Course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MRI Safety Week </a:t>
            </a:r>
            <a:r>
              <a:rPr lang="mr-IN" dirty="0" smtClean="0"/>
              <a:t>–</a:t>
            </a:r>
            <a:r>
              <a:rPr lang="en-US" dirty="0" smtClean="0"/>
              <a:t> 7/26/2017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07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Adverse Event Reporting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If medical attention is needed, immediately alert emergency room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Once the subject is safe, report to Dr. Allen Song and Dr. Todd Harshbarger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Report to the IRB within 10 days of occurrence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Report to Duke’s Office of Risk Management for advice with subject relations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Gray areas can exist between a subject complaint and an adverse event</a:t>
            </a:r>
          </a:p>
          <a:p>
            <a:pPr lvl="1"/>
            <a:r>
              <a:rPr lang="en-US" dirty="0" smtClean="0"/>
              <a:t>Use best judgment</a:t>
            </a:r>
          </a:p>
          <a:p>
            <a:pPr lvl="1"/>
            <a:r>
              <a:rPr lang="en-US" dirty="0" smtClean="0"/>
              <a:t>Err on side of full disclosure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4463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Quality and Movement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When screening subjects before the MRI, incorporating a mock scan can help identify if subjects will be able to remain still for the duration of the scan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Be observant of medical conditions that may cause greater than normal movement (ex. Bronchitis in the winter months, a common cold, or a movement disorder)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Experimenters at the scanner should be observing data acquisition and noting if there are any artifacts </a:t>
            </a:r>
          </a:p>
          <a:p>
            <a:pPr lvl="1"/>
            <a:r>
              <a:rPr lang="en-US" dirty="0" smtClean="0"/>
              <a:t>If subject movement </a:t>
            </a:r>
            <a:r>
              <a:rPr lang="mr-IN" dirty="0" smtClean="0"/>
              <a:t>–</a:t>
            </a:r>
            <a:r>
              <a:rPr lang="en-US" dirty="0" smtClean="0"/>
              <a:t> remind subject to be still, or if it continues, end scan early to save money by paying a cancellation fee for the time not used</a:t>
            </a:r>
          </a:p>
          <a:p>
            <a:pPr lvl="1"/>
            <a:r>
              <a:rPr lang="en-US" dirty="0" smtClean="0"/>
              <a:t>If artifact from MRI </a:t>
            </a:r>
            <a:r>
              <a:rPr lang="mr-IN" dirty="0" smtClean="0"/>
              <a:t>–</a:t>
            </a:r>
            <a:r>
              <a:rPr lang="en-US" dirty="0" smtClean="0"/>
              <a:t> immediately submit a trouble ticket for review from BIAC Help</a:t>
            </a:r>
          </a:p>
        </p:txBody>
      </p:sp>
    </p:spTree>
    <p:extLst>
      <p:ext uri="{BB962C8B-B14F-4D97-AF65-F5344CB8AC3E}">
        <p14:creationId xmlns:p14="http://schemas.microsoft.com/office/powerpoint/2010/main" val="137192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Quality and Movement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Utilize free </a:t>
            </a:r>
            <a:r>
              <a:rPr lang="en-US" dirty="0" err="1" smtClean="0"/>
              <a:t>UserTest</a:t>
            </a:r>
            <a:r>
              <a:rPr lang="en-US" dirty="0" smtClean="0"/>
              <a:t> sessions on calendar to run through protocol multiple times before beginning data collection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Consult with BIAC to ensure scanning protocol is correct before booking scanner time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Data should be reviewed for QA </a:t>
            </a:r>
            <a:r>
              <a:rPr lang="en-US" u="sng" dirty="0" smtClean="0"/>
              <a:t>as soon as possible</a:t>
            </a:r>
            <a:r>
              <a:rPr lang="en-US" dirty="0" smtClean="0"/>
              <a:t> after collection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Utilize the online trouble ticket system to alert BIAC to potential issues with scanning or reach out to Dr. Todd </a:t>
            </a:r>
            <a:r>
              <a:rPr lang="en-US" dirty="0" err="1" smtClean="0"/>
              <a:t>Harshbarger</a:t>
            </a:r>
            <a:endParaRPr lang="en-US" dirty="0" smtClean="0"/>
          </a:p>
          <a:p>
            <a:pPr marL="685800" lvl="2">
              <a:spcBef>
                <a:spcPts val="1000"/>
              </a:spcBef>
            </a:pPr>
            <a:r>
              <a:rPr lang="en-US" sz="1800" dirty="0" smtClean="0"/>
              <a:t>If using a BIAC Volunteer subject, alert Catherine as well</a:t>
            </a:r>
          </a:p>
          <a:p>
            <a:pPr marL="685800" lvl="2">
              <a:spcBef>
                <a:spcPts val="1000"/>
              </a:spcBef>
            </a:pPr>
            <a:r>
              <a:rPr lang="en-US" sz="1800" dirty="0" smtClean="0"/>
              <a:t>BIAC is not responsible for artifacts related to subject motion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59006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BIAC Wiki </a:t>
            </a:r>
            <a:r>
              <a:rPr lang="en-US" dirty="0" smtClean="0"/>
              <a:t>Resources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 Example of IRB </a:t>
            </a:r>
            <a:r>
              <a:rPr lang="en-US" dirty="0"/>
              <a:t>Approved Phone </a:t>
            </a:r>
            <a:r>
              <a:rPr lang="en-US" dirty="0" smtClean="0"/>
              <a:t>Screening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BIAC MRI Safety Screening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 Dr</a:t>
            </a:r>
            <a:r>
              <a:rPr lang="en-US" dirty="0"/>
              <a:t>. Frank </a:t>
            </a:r>
            <a:r>
              <a:rPr lang="en-US" dirty="0" err="1"/>
              <a:t>Shellock’s</a:t>
            </a:r>
            <a:r>
              <a:rPr lang="en-US" dirty="0"/>
              <a:t> MRI contraindication database (use in consult with BIAC) - </a:t>
            </a:r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www.mrisafety.com</a:t>
            </a: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Day of Scan Checklist</a:t>
            </a: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 Example of a “Run Sheet” to monitor data at the scanners</a:t>
            </a: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BIAC Services: </a:t>
            </a:r>
            <a:r>
              <a:rPr lang="en-US" dirty="0">
                <a:hlinkClick r:id="rId3"/>
              </a:rPr>
              <a:t>https://www.biac.duke.edu/services/</a:t>
            </a:r>
            <a:endParaRPr lang="en-US" dirty="0"/>
          </a:p>
          <a:p>
            <a:pPr lvl="1"/>
            <a:r>
              <a:rPr lang="en-US" dirty="0"/>
              <a:t>Automatic QA Reports for each scan and Trouble Ticket System within Exam </a:t>
            </a:r>
            <a:r>
              <a:rPr lang="en-US" dirty="0" smtClean="0"/>
              <a:t>Tracker</a:t>
            </a:r>
            <a:endParaRPr lang="en-US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09705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Updated Level 1 orientation/training for new faculty and staff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Updated Standard Operating Procedures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BIAC User Manual on wiki to reflect updated </a:t>
            </a:r>
            <a:r>
              <a:rPr lang="en-US" dirty="0" err="1" smtClean="0"/>
              <a:t>SoPs</a:t>
            </a:r>
            <a:endParaRPr lang="en-US" dirty="0" smtClean="0"/>
          </a:p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US" b="1" dirty="0" smtClean="0"/>
              <a:t>Be on the lookout in the coming months for an announcement once these materials</a:t>
            </a:r>
            <a:r>
              <a:rPr lang="en-US" b="1" dirty="0"/>
              <a:t> </a:t>
            </a:r>
            <a:r>
              <a:rPr lang="en-US" b="1" dirty="0" smtClean="0"/>
              <a:t>are released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2320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Subject MRI safety is a two-way street and we hope to continue to foster the lines of communication about MRI Safety with all BIAC users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Remain vigilant with screening for MRI Safety at all points during the course of data collection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In addition to the upcoming release of the new Level 1 Safety Training, we ask that you instill dedication to subject MRI safety for all new incoming members of your lab</a:t>
            </a:r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b="1" dirty="0" smtClean="0"/>
              <a:t>A copy of this presentation and described resources can be found under the “Education” section on the BIAC Wiki </a:t>
            </a:r>
            <a:r>
              <a:rPr lang="en-US" b="1" dirty="0"/>
              <a:t>at </a:t>
            </a: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wiki.biac.duke.edu/biac:mrisafetyrefresher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75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2389" y="1864078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 Basics of MR Safety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v"/>
              <a:defRPr/>
            </a:pPr>
            <a:r>
              <a:rPr lang="en-US" dirty="0" smtClean="0"/>
              <a:t> 15 minute video from Dr. Frank </a:t>
            </a:r>
            <a:r>
              <a:rPr lang="en-US" dirty="0" err="1" smtClean="0"/>
              <a:t>Shellock</a:t>
            </a:r>
            <a:endParaRPr lang="en-US" dirty="0"/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v"/>
              <a:defRPr/>
            </a:pPr>
            <a:r>
              <a:rPr lang="en-US" dirty="0" smtClean="0"/>
              <a:t> Dangers of MRI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 MR Safety and Subject Care in Practice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v"/>
              <a:defRPr/>
            </a:pPr>
            <a:r>
              <a:rPr lang="en-US" dirty="0" smtClean="0"/>
              <a:t> Pre-scan Screening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v"/>
              <a:defRPr/>
            </a:pPr>
            <a:r>
              <a:rPr lang="en-US" dirty="0" smtClean="0"/>
              <a:t> Day of Scan Procedure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v"/>
              <a:defRPr/>
            </a:pPr>
            <a:r>
              <a:rPr lang="en-US" dirty="0" smtClean="0"/>
              <a:t> Adverse Event Reporting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v"/>
              <a:defRPr/>
            </a:pPr>
            <a:r>
              <a:rPr lang="en-US" dirty="0" smtClean="0"/>
              <a:t> Data Quality &amp; </a:t>
            </a:r>
            <a:r>
              <a:rPr lang="en-US" dirty="0" smtClean="0"/>
              <a:t>Movement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 typeface="Wingdings" panose="05000000000000000000" pitchFamily="2" charset="2"/>
              <a:buChar char="v"/>
              <a:defRPr/>
            </a:pPr>
            <a:r>
              <a:rPr lang="en-US" dirty="0"/>
              <a:t> </a:t>
            </a:r>
            <a:r>
              <a:rPr lang="en-US" dirty="0" smtClean="0"/>
              <a:t>BIAC Wiki Resources </a:t>
            </a:r>
            <a:endParaRPr lang="en-US" dirty="0" smtClean="0"/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 smtClean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dirty="0"/>
              <a:t> </a:t>
            </a:r>
            <a:r>
              <a:rPr lang="en-US" dirty="0" smtClean="0"/>
              <a:t>Future Announcements from BIAC</a:t>
            </a:r>
          </a:p>
        </p:txBody>
      </p:sp>
    </p:spTree>
    <p:extLst>
      <p:ext uri="{BB962C8B-B14F-4D97-AF65-F5344CB8AC3E}">
        <p14:creationId xmlns:p14="http://schemas.microsoft.com/office/powerpoint/2010/main" val="76353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RI Safety Training Video WMV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353"/>
            <a:ext cx="12192000" cy="6859353"/>
          </a:xfrm>
        </p:spPr>
      </p:pic>
    </p:spTree>
    <p:extLst>
      <p:ext uri="{BB962C8B-B14F-4D97-AF65-F5344CB8AC3E}">
        <p14:creationId xmlns:p14="http://schemas.microsoft.com/office/powerpoint/2010/main" val="145693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Dangers of MRI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924561"/>
            <a:ext cx="10058400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Consequence of bringing ferromagnetic objects in the scanning room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 smtClean="0"/>
              <a:t>Projectile: </a:t>
            </a: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www.youtube.com/watch?v=plvIEf7JsKo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Consequence of allowing subjects with non-ferromagnetic but electrically conductive material into the scanner</a:t>
            </a:r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 smtClean="0"/>
              <a:t>Tissue heating or burn (caused by material acting as a looped </a:t>
            </a:r>
            <a:r>
              <a:rPr lang="en-US" dirty="0"/>
              <a:t>RF </a:t>
            </a:r>
            <a:r>
              <a:rPr lang="en-US" dirty="0" smtClean="0"/>
              <a:t>antenna</a:t>
            </a:r>
            <a:r>
              <a:rPr lang="en-US" dirty="0"/>
              <a:t>): </a:t>
            </a:r>
            <a:r>
              <a:rPr lang="en-US" dirty="0" smtClean="0">
                <a:hlinkClick r:id="rId3"/>
              </a:rPr>
              <a:t>https</a:t>
            </a:r>
            <a:r>
              <a:rPr lang="en-US" dirty="0">
                <a:hlinkClick r:id="rId3"/>
              </a:rPr>
              <a:t>://</a:t>
            </a:r>
            <a:r>
              <a:rPr lang="en-US" dirty="0" smtClean="0">
                <a:hlinkClick r:id="rId3"/>
              </a:rPr>
              <a:t>www.youtube.com/watch?v=4t-qRAyoh-I</a:t>
            </a:r>
            <a:endParaRPr lang="en-US" dirty="0" smtClean="0"/>
          </a:p>
          <a:p>
            <a:pPr lvl="2">
              <a:buFont typeface="Courier New" panose="02070309020205020404" pitchFamily="49" charset="0"/>
              <a:buChar char="o"/>
            </a:pPr>
            <a:r>
              <a:rPr lang="en-US" dirty="0" smtClean="0"/>
              <a:t>Not limited to patches: other objects include but are not limited to gold jewelry, certain types of makeup/mascara, electrically conductive implants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72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Pre-Scan Screening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All subjects must be either phone screened or interviewed for MRI safety in person before being scheduled for a scan</a:t>
            </a:r>
          </a:p>
          <a:p>
            <a:pPr lvl="1"/>
            <a:r>
              <a:rPr lang="en-US" dirty="0" smtClean="0"/>
              <a:t>Highly recommended to administer official BIAC MRI Safety Screening Form</a:t>
            </a:r>
          </a:p>
          <a:p>
            <a:pPr marL="0" indent="0">
              <a:buNone/>
            </a:pPr>
            <a:endParaRPr lang="en-US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 Any questions or concerns about MRI safety found in the initial screening should be addressed with Todd and the MRI Technicians at least 48 hours before the scan</a:t>
            </a:r>
          </a:p>
          <a:p>
            <a:pPr lvl="1"/>
            <a:r>
              <a:rPr lang="en-US" dirty="0" smtClean="0"/>
              <a:t>Protocol dependent: based on clinical benefit over risk, some protocols may be IRB approved to scan with certain implants when compared to others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96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Pre-Scan Screening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MRI Technicians typically are meeting subjects for the first time the day of the scan and are a last line of defense</a:t>
            </a:r>
          </a:p>
          <a:p>
            <a:pPr lvl="1"/>
            <a:r>
              <a:rPr lang="en-US" dirty="0" smtClean="0"/>
              <a:t>Responsibility to determine initial MRI safety and subject quality is up to individual lab faculty and staff </a:t>
            </a:r>
          </a:p>
          <a:p>
            <a:pPr lvl="1"/>
            <a:r>
              <a:rPr lang="en-US" dirty="0" smtClean="0"/>
              <a:t>Emphasize importance of MRI Safety to subject during </a:t>
            </a:r>
            <a:r>
              <a:rPr lang="en-US" dirty="0"/>
              <a:t>t</a:t>
            </a:r>
            <a:r>
              <a:rPr lang="en-US" dirty="0" smtClean="0"/>
              <a:t>horough review of medical history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May require obtaining medical record authorization to review make and model of any implanted metal or part of medical history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Emphasis on reviewing and researching any past surgeries as many subjects may not know they have implanted metal after certain procedures (i.e. wire sutures or a screw/pin)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dirty="0" smtClean="0"/>
              <a:t>Even if implants are deemed safe for scanning, they may cause artifacts</a:t>
            </a:r>
          </a:p>
          <a:p>
            <a:pPr marL="1371600" lvl="2" indent="-457200">
              <a:buFont typeface="+mj-lt"/>
              <a:buAutoNum type="arabicPeriod"/>
            </a:pPr>
            <a:endParaRPr lang="en-US" dirty="0" smtClean="0"/>
          </a:p>
          <a:p>
            <a:pPr lvl="2"/>
            <a:endParaRPr lang="en-US" dirty="0" smtClean="0"/>
          </a:p>
          <a:p>
            <a:pPr lvl="2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6561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of Scan Procedure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Step 1: Escort subject to MRI hallway and ask them to place all belongings into lockers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Step 2: Ask subject to remove all metal objects from their person and place in locker (jewelry, bobby pins, credit cards, loose change,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Step 3: Ask subject to pat and empty any and all pockets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Step 4: Have subject fill out BIAC MRI Safety Sheet and review for any last minute changes in </a:t>
            </a:r>
            <a:r>
              <a:rPr lang="en-US" dirty="0" smtClean="0"/>
              <a:t>MRI safety since the pre-screen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All subjects should be MRI ready before entering the console room </a:t>
            </a:r>
          </a:p>
        </p:txBody>
      </p:sp>
    </p:spTree>
    <p:extLst>
      <p:ext uri="{BB962C8B-B14F-4D97-AF65-F5344CB8AC3E}">
        <p14:creationId xmlns:p14="http://schemas.microsoft.com/office/powerpoint/2010/main" val="367302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 of Scan </a:t>
            </a:r>
            <a:r>
              <a:rPr lang="en-US" dirty="0" smtClean="0"/>
              <a:t>Procedure – cont’d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dirty="0"/>
              <a:t>Step 5: If scanning a woman of child bearing potential, conduct the urine pregnancy test</a:t>
            </a:r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r>
              <a:rPr lang="en-US" sz="1900" dirty="0"/>
              <a:t>Step 6: Ask subject to re-check for any metal on their person or in their pockets</a:t>
            </a:r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r>
              <a:rPr lang="en-US" sz="1900" dirty="0"/>
              <a:t>Step 7: Subject will be </a:t>
            </a:r>
            <a:r>
              <a:rPr lang="en-US" sz="1900" dirty="0" err="1"/>
              <a:t>wanded</a:t>
            </a:r>
            <a:r>
              <a:rPr lang="en-US" sz="1900" dirty="0"/>
              <a:t> to ensure there is no metal</a:t>
            </a:r>
          </a:p>
          <a:p>
            <a:pPr marL="0" indent="0">
              <a:buNone/>
            </a:pPr>
            <a:endParaRPr lang="en-US" sz="1900" dirty="0"/>
          </a:p>
          <a:p>
            <a:pPr marL="0" indent="0">
              <a:buNone/>
            </a:pPr>
            <a:r>
              <a:rPr lang="en-US" sz="1900" dirty="0"/>
              <a:t>Step 8 : MRI Tech will review BIAC MRI Safety Sheet and begin their scanning procedure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30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Adverse Event Reporting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A</a:t>
            </a:r>
            <a:r>
              <a:rPr lang="en-US" b="1" dirty="0" smtClean="0"/>
              <a:t>dverse event: </a:t>
            </a:r>
            <a:r>
              <a:rPr lang="en-US" dirty="0" smtClean="0"/>
              <a:t>an </a:t>
            </a:r>
            <a:r>
              <a:rPr lang="en-US" dirty="0"/>
              <a:t>accident, injury, illness, or other health complaint raised by a subject as an apparent or potential consequence of his or her participation in a research </a:t>
            </a:r>
            <a:r>
              <a:rPr lang="en-US" dirty="0" smtClean="0"/>
              <a:t>study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Injury </a:t>
            </a:r>
            <a:r>
              <a:rPr lang="en-US" dirty="0"/>
              <a:t>by a projectile, interruption of the functioning of a medical device such as a pacemaker or </a:t>
            </a:r>
            <a:r>
              <a:rPr lang="en-US" dirty="0" err="1"/>
              <a:t>neurostimulator</a:t>
            </a:r>
            <a:r>
              <a:rPr lang="en-US" dirty="0"/>
              <a:t>, </a:t>
            </a:r>
            <a:r>
              <a:rPr lang="en-US" dirty="0" smtClean="0"/>
              <a:t>burns, persistent complaints about dizziness, ringing in the ears, or pain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 smtClean="0"/>
              <a:t> An </a:t>
            </a:r>
            <a:r>
              <a:rPr lang="en-US" dirty="0"/>
              <a:t>accident that does not result in injury but that exposed the subject to potential harm should also be considered an adverse event (a projectile that just misses hitting a subject and causes fear or anxiety in the subject</a:t>
            </a:r>
            <a:r>
              <a:rPr lang="en-US" dirty="0" smtClean="0"/>
              <a:t>)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111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rgbClr val="FFFFFF"/>
      </a:lt1>
      <a:dk2>
        <a:srgbClr val="46464A"/>
      </a:dk2>
      <a:lt2>
        <a:srgbClr val="D1D9E1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BAB94BD4-5D6D-4148-AB57-A4CCF1FD4E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TM02900769[[fn=Retrospect]]</Template>
  <TotalTime>1188</TotalTime>
  <Words>1140</Words>
  <Application>Microsoft Office PowerPoint</Application>
  <PresentationFormat>Widescreen</PresentationFormat>
  <Paragraphs>106</Paragraphs>
  <Slides>15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Courier New</vt:lpstr>
      <vt:lpstr>Mangal</vt:lpstr>
      <vt:lpstr>Wingdings</vt:lpstr>
      <vt:lpstr>Retrospect</vt:lpstr>
      <vt:lpstr>BIAC MRI Safety Refresher Course </vt:lpstr>
      <vt:lpstr>Agenda</vt:lpstr>
      <vt:lpstr>PowerPoint Presentation</vt:lpstr>
      <vt:lpstr>Dangers of MRI</vt:lpstr>
      <vt:lpstr>Pre-Scan Screening</vt:lpstr>
      <vt:lpstr>Pre-Scan Screening</vt:lpstr>
      <vt:lpstr>Day of Scan Procedure</vt:lpstr>
      <vt:lpstr>Day of Scan Procedure – cont’d</vt:lpstr>
      <vt:lpstr>Adverse Event Reporting</vt:lpstr>
      <vt:lpstr>Adverse Event Reporting</vt:lpstr>
      <vt:lpstr>Data Quality and Movement </vt:lpstr>
      <vt:lpstr>Data Quality and Movement </vt:lpstr>
      <vt:lpstr>BIAC Wiki Resources</vt:lpstr>
      <vt:lpstr>Future Announcements</vt:lpstr>
      <vt:lpstr>Summary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BIAC MRI Safety Refresher Course</dc:title>
  <dc:creator>Catherine Tallman</dc:creator>
  <cp:lastModifiedBy>Catherine Tallman</cp:lastModifiedBy>
  <cp:revision>84</cp:revision>
  <dcterms:created xsi:type="dcterms:W3CDTF">2017-07-18T17:50:12Z</dcterms:created>
  <dcterms:modified xsi:type="dcterms:W3CDTF">2017-07-25T13:22:12Z</dcterms:modified>
</cp:coreProperties>
</file>